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97" r:id="rId2"/>
  </p:sldMasterIdLst>
  <p:notesMasterIdLst>
    <p:notesMasterId r:id="rId34"/>
  </p:notesMasterIdLst>
  <p:sldIdLst>
    <p:sldId id="594" r:id="rId3"/>
    <p:sldId id="597" r:id="rId4"/>
    <p:sldId id="666" r:id="rId5"/>
    <p:sldId id="635" r:id="rId6"/>
    <p:sldId id="665" r:id="rId7"/>
    <p:sldId id="675" r:id="rId8"/>
    <p:sldId id="530" r:id="rId9"/>
    <p:sldId id="531" r:id="rId10"/>
    <p:sldId id="532" r:id="rId11"/>
    <p:sldId id="533" r:id="rId12"/>
    <p:sldId id="671" r:id="rId13"/>
    <p:sldId id="672" r:id="rId14"/>
    <p:sldId id="681" r:id="rId15"/>
    <p:sldId id="673" r:id="rId16"/>
    <p:sldId id="636" r:id="rId17"/>
    <p:sldId id="637" r:id="rId18"/>
    <p:sldId id="650" r:id="rId19"/>
    <p:sldId id="667" r:id="rId20"/>
    <p:sldId id="651" r:id="rId21"/>
    <p:sldId id="677" r:id="rId22"/>
    <p:sldId id="670" r:id="rId23"/>
    <p:sldId id="678" r:id="rId24"/>
    <p:sldId id="676" r:id="rId25"/>
    <p:sldId id="679" r:id="rId26"/>
    <p:sldId id="680" r:id="rId27"/>
    <p:sldId id="652" r:id="rId28"/>
    <p:sldId id="668" r:id="rId29"/>
    <p:sldId id="654" r:id="rId30"/>
    <p:sldId id="682" r:id="rId31"/>
    <p:sldId id="683" r:id="rId32"/>
    <p:sldId id="6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94660"/>
  </p:normalViewPr>
  <p:slideViewPr>
    <p:cSldViewPr snapToGrid="0">
      <p:cViewPr varScale="1">
        <p:scale>
          <a:sx n="81" d="100"/>
          <a:sy n="81" d="100"/>
        </p:scale>
        <p:origin x="40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2FA05-12FD-465F-928F-DCFCAA454380}" type="datetimeFigureOut">
              <a:rPr lang="zh-CN" altLang="en-US" smtClean="0"/>
              <a:t>2020/12/27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92069-6C92-4472-9071-1B0634C74E4D}" type="slidenum">
              <a:rPr lang="zh-CN" altLang="en-US" smtClean="0"/>
              <a:t>‹#›</a:t>
            </a:fld>
            <a:endParaRPr lang="zh-CN" altLang="en-US"/>
          </a:p>
        </p:txBody>
      </p:sp>
    </p:spTree>
    <p:extLst>
      <p:ext uri="{BB962C8B-B14F-4D97-AF65-F5344CB8AC3E}">
        <p14:creationId xmlns:p14="http://schemas.microsoft.com/office/powerpoint/2010/main" val="2848495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24</a:t>
            </a:fld>
            <a:endParaRPr lang="zh-CN" altLang="en-US"/>
          </a:p>
        </p:txBody>
      </p:sp>
    </p:spTree>
    <p:extLst>
      <p:ext uri="{BB962C8B-B14F-4D97-AF65-F5344CB8AC3E}">
        <p14:creationId xmlns:p14="http://schemas.microsoft.com/office/powerpoint/2010/main" val="347122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11</a:t>
            </a:fld>
            <a:endParaRPr lang="zh-CN" altLang="en-US"/>
          </a:p>
        </p:txBody>
      </p:sp>
    </p:spTree>
    <p:extLst>
      <p:ext uri="{BB962C8B-B14F-4D97-AF65-F5344CB8AC3E}">
        <p14:creationId xmlns:p14="http://schemas.microsoft.com/office/powerpoint/2010/main" val="244188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12</a:t>
            </a:fld>
            <a:endParaRPr lang="zh-CN" altLang="en-US"/>
          </a:p>
        </p:txBody>
      </p:sp>
    </p:spTree>
    <p:extLst>
      <p:ext uri="{BB962C8B-B14F-4D97-AF65-F5344CB8AC3E}">
        <p14:creationId xmlns:p14="http://schemas.microsoft.com/office/powerpoint/2010/main" val="33166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13</a:t>
            </a:fld>
            <a:endParaRPr lang="zh-CN" altLang="en-US"/>
          </a:p>
        </p:txBody>
      </p:sp>
    </p:spTree>
    <p:extLst>
      <p:ext uri="{BB962C8B-B14F-4D97-AF65-F5344CB8AC3E}">
        <p14:creationId xmlns:p14="http://schemas.microsoft.com/office/powerpoint/2010/main" val="1195606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14</a:t>
            </a:fld>
            <a:endParaRPr lang="zh-CN" altLang="en-US"/>
          </a:p>
        </p:txBody>
      </p:sp>
    </p:spTree>
    <p:extLst>
      <p:ext uri="{BB962C8B-B14F-4D97-AF65-F5344CB8AC3E}">
        <p14:creationId xmlns:p14="http://schemas.microsoft.com/office/powerpoint/2010/main" val="2155647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20</a:t>
            </a:fld>
            <a:endParaRPr lang="zh-CN" altLang="en-US"/>
          </a:p>
        </p:txBody>
      </p:sp>
    </p:spTree>
    <p:extLst>
      <p:ext uri="{BB962C8B-B14F-4D97-AF65-F5344CB8AC3E}">
        <p14:creationId xmlns:p14="http://schemas.microsoft.com/office/powerpoint/2010/main" val="418517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21</a:t>
            </a:fld>
            <a:endParaRPr lang="zh-CN" altLang="en-US"/>
          </a:p>
        </p:txBody>
      </p:sp>
    </p:spTree>
    <p:extLst>
      <p:ext uri="{BB962C8B-B14F-4D97-AF65-F5344CB8AC3E}">
        <p14:creationId xmlns:p14="http://schemas.microsoft.com/office/powerpoint/2010/main" val="310472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22</a:t>
            </a:fld>
            <a:endParaRPr lang="zh-CN" altLang="en-US"/>
          </a:p>
        </p:txBody>
      </p:sp>
    </p:spTree>
    <p:extLst>
      <p:ext uri="{BB962C8B-B14F-4D97-AF65-F5344CB8AC3E}">
        <p14:creationId xmlns:p14="http://schemas.microsoft.com/office/powerpoint/2010/main" val="247459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9092069-6C92-4472-9071-1B0634C74E4D}" type="slidenum">
              <a:rPr lang="zh-CN" altLang="en-US" smtClean="0"/>
              <a:t>23</a:t>
            </a:fld>
            <a:endParaRPr lang="zh-CN" altLang="en-US"/>
          </a:p>
        </p:txBody>
      </p:sp>
    </p:spTree>
    <p:extLst>
      <p:ext uri="{BB962C8B-B14F-4D97-AF65-F5344CB8AC3E}">
        <p14:creationId xmlns:p14="http://schemas.microsoft.com/office/powerpoint/2010/main" val="3876811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Footer Placeholder 4"/>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Slide Number Placeholder 5"/>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2790928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Footer Placeholder 4"/>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Slide Number Placeholder 5"/>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403499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Footer Placeholder 4"/>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Slide Number Placeholder 5"/>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7041263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4235387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339747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4139650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20415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1772816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650614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9294937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12509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Footer Placeholder 4"/>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Slide Number Placeholder 5"/>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974656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71125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3702340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416906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t>2020/12/27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t>‹#›</a:t>
            </a:fld>
            <a:endParaRPr lang="zh-CN" altLang="en-US"/>
          </a:p>
        </p:txBody>
      </p:sp>
      <p:sp>
        <p:nvSpPr>
          <p:cNvPr id="11" name="文本占位符 10"/>
          <p:cNvSpPr>
            <a:spLocks noGrp="1"/>
          </p:cNvSpPr>
          <p:nvPr>
            <p:ph type="body" sz="quarter" idx="13" hasCustomPrompt="1"/>
          </p:nvPr>
        </p:nvSpPr>
        <p:spPr>
          <a:xfrm>
            <a:off x="522818" y="948744"/>
            <a:ext cx="9459383" cy="544391"/>
          </a:xfrm>
        </p:spPr>
        <p:txBody>
          <a:bodyPr>
            <a:normAutofit/>
          </a:bodyPr>
          <a:lstStyle>
            <a:lvl1pPr marL="0" indent="0">
              <a:buNone/>
              <a:defRPr sz="1600" b="1">
                <a:solidFill>
                  <a:schemeClr val="accent5">
                    <a:lumMod val="75000"/>
                  </a:schemeClr>
                </a:solidFill>
              </a:defRPr>
            </a:lvl1pPr>
          </a:lstStyle>
          <a:p>
            <a:pPr lvl="0"/>
            <a:r>
              <a:rPr lang="zh-CN" altLang="en-US" dirty="0"/>
              <a:t>编辑母版文本样式</a:t>
            </a:r>
          </a:p>
        </p:txBody>
      </p:sp>
      <p:sp>
        <p:nvSpPr>
          <p:cNvPr id="13" name="内容占位符 12"/>
          <p:cNvSpPr>
            <a:spLocks noGrp="1"/>
          </p:cNvSpPr>
          <p:nvPr>
            <p:ph sz="quarter" idx="14" hasCustomPrompt="1"/>
          </p:nvPr>
        </p:nvSpPr>
        <p:spPr>
          <a:xfrm>
            <a:off x="838200" y="1863725"/>
            <a:ext cx="10515600" cy="4044950"/>
          </a:xfrm>
        </p:spPr>
        <p:txBody>
          <a:bodyPr/>
          <a:lstStyle>
            <a:lvl1pPr marL="0" indent="0">
              <a:buNone/>
              <a:defRPr sz="1600"/>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219728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Footer Placeholder 4"/>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Slide Number Placeholder 5"/>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72211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Footer Placeholder 5"/>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7" name="Slide Number Placeholder 6"/>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4171053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8" name="Footer Placeholder 7"/>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9" name="Slide Number Placeholder 8"/>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4263156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4" name="Footer Placeholder 3"/>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5" name="Slide Number Placeholder 4"/>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97414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3" name="Footer Placeholder 2"/>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4" name="Slide Number Placeholder 3"/>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3748977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Footer Placeholder 5"/>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7" name="Slide Number Placeholder 6"/>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1330519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6" name="Footer Placeholder 5"/>
          <p:cNvSpPr>
            <a:spLocks noGrp="1"/>
          </p:cNvSpPr>
          <p:nvPr>
            <p:ph type="ftr" sz="quarter" idx="11"/>
          </p:nvPr>
        </p:nvSpPr>
        <p:spPr/>
        <p:txBody>
          <a:bodyPr/>
          <a:lstStyle/>
          <a:p>
            <a:pPr defTabSz="914400" fontAlgn="base">
              <a:spcBef>
                <a:spcPct val="0"/>
              </a:spcBef>
              <a:spcAft>
                <a:spcPct val="0"/>
              </a:spcAft>
              <a:defRPr/>
            </a:pPr>
            <a:endParaRPr lang="en-US" altLang="zh-CN" b="1">
              <a:latin typeface="Arial" panose="020B0604020202020204" pitchFamily="34" charset="0"/>
              <a:ea typeface="楷体_GB2312" pitchFamily="49" charset="-122"/>
            </a:endParaRPr>
          </a:p>
        </p:txBody>
      </p:sp>
      <p:sp>
        <p:nvSpPr>
          <p:cNvPr id="7" name="Slide Number Placeholder 6"/>
          <p:cNvSpPr>
            <a:spLocks noGrp="1"/>
          </p:cNvSpPr>
          <p:nvPr>
            <p:ph type="sldNum" sz="quarter" idx="12"/>
          </p:nvPr>
        </p:nvSpPr>
        <p:spPr/>
        <p:txBody>
          <a:bodyPr/>
          <a:lstStyle/>
          <a:p>
            <a:pPr defTabSz="914400" fontAlgn="base">
              <a:spcBef>
                <a:spcPct val="0"/>
              </a:spcBef>
              <a:spcAft>
                <a:spcPct val="0"/>
              </a:spcAft>
              <a:defRPr/>
            </a:pPr>
            <a:endParaRPr lang="zh-CN" altLang="en-US">
              <a:latin typeface="Arial" panose="020B0604020202020204" pitchFamily="34" charset="0"/>
              <a:ea typeface="楷体_GB2312" pitchFamily="49" charset="-122"/>
            </a:endParaRPr>
          </a:p>
        </p:txBody>
      </p:sp>
    </p:spTree>
    <p:extLst>
      <p:ext uri="{BB962C8B-B14F-4D97-AF65-F5344CB8AC3E}">
        <p14:creationId xmlns:p14="http://schemas.microsoft.com/office/powerpoint/2010/main" val="114332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156782466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59ECE-408D-4C26-841B-E31362EA41C5}" type="datetimeFigureOut">
              <a:rPr lang="zh-CN" altLang="en-US" smtClean="0"/>
              <a:t>2020/12/27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813F-2B4C-463F-838D-765D347E6C12}" type="slidenum">
              <a:rPr lang="zh-CN" altLang="en-US" smtClean="0"/>
              <a:t>‹#›</a:t>
            </a:fld>
            <a:endParaRPr lang="zh-CN" altLang="en-US"/>
          </a:p>
        </p:txBody>
      </p:sp>
    </p:spTree>
    <p:extLst>
      <p:ext uri="{BB962C8B-B14F-4D97-AF65-F5344CB8AC3E}">
        <p14:creationId xmlns:p14="http://schemas.microsoft.com/office/powerpoint/2010/main" val="235712488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www.jianshu.com/p/21483858fcf6"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www.cnblogs.com/jaww/p/12302543.html" TargetMode="External"/><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p:cNvSpPr>
          <p:nvPr>
            <p:ph idx="1"/>
          </p:nvPr>
        </p:nvSpPr>
        <p:spPr>
          <a:xfrm>
            <a:off x="1818195" y="1906367"/>
            <a:ext cx="8555610" cy="3542325"/>
          </a:xfrm>
        </p:spPr>
        <p:txBody>
          <a:bodyPr vert="horz" wrap="square" lIns="91440" tIns="45720" rIns="91440" bIns="45720" anchor="t">
            <a:noAutofit/>
          </a:bodyPr>
          <a:lstStyle/>
          <a:p>
            <a:pPr marL="109220" indent="0" algn="ctr">
              <a:buNone/>
            </a:pPr>
            <a:r>
              <a:rPr lang="zh-CN" altLang="en-US" sz="7200" dirty="0">
                <a:ea typeface="黑体" panose="02010609060101010101" pitchFamily="49" charset="-122"/>
              </a:rPr>
              <a:t>人工智能 实验</a:t>
            </a:r>
            <a:r>
              <a:rPr lang="en-US" altLang="zh-CN" sz="7200" dirty="0">
                <a:ea typeface="黑体" panose="02010609060101010101" pitchFamily="49" charset="-122"/>
              </a:rPr>
              <a:t>6</a:t>
            </a:r>
          </a:p>
          <a:p>
            <a:pPr marL="109220" indent="0" algn="ctr">
              <a:buNone/>
            </a:pPr>
            <a:endParaRPr lang="en-US" altLang="zh-CN" sz="4800" dirty="0"/>
          </a:p>
          <a:p>
            <a:pPr marL="109220" indent="0" algn="ctr">
              <a:buNone/>
            </a:pPr>
            <a:r>
              <a:rPr lang="en-US" altLang="zh-CN" sz="4800" dirty="0"/>
              <a:t>KNN</a:t>
            </a:r>
            <a:r>
              <a:rPr lang="zh-CN" altLang="en-US" sz="4800" dirty="0"/>
              <a:t>与多层感知机</a:t>
            </a:r>
            <a:endParaRPr lang="zh-CN" altLang="en-US" sz="4800" dirty="0">
              <a:highlight>
                <a:srgbClr val="FFFF00"/>
              </a:highlight>
              <a:ea typeface="黑体" panose="02010609060101010101" pitchFamily="49" charset="-122"/>
            </a:endParaRPr>
          </a:p>
        </p:txBody>
      </p:sp>
    </p:spTree>
    <p:custDataLst>
      <p:tags r:id="rId1"/>
    </p:custDataLst>
    <p:extLst>
      <p:ext uri="{BB962C8B-B14F-4D97-AF65-F5344CB8AC3E}">
        <p14:creationId xmlns:p14="http://schemas.microsoft.com/office/powerpoint/2010/main" val="218165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4"/>
          </p:nvPr>
        </p:nvSpPr>
        <p:spPr>
          <a:xfrm>
            <a:off x="274948" y="202715"/>
            <a:ext cx="11642103" cy="6452570"/>
          </a:xfrm>
        </p:spPr>
        <p:txBody>
          <a:bodyPr>
            <a:noAutofit/>
          </a:bodyPr>
          <a:lstStyle/>
          <a:p>
            <a:r>
              <a:rPr lang="zh-CN" altLang="en-US" sz="3600" dirty="0"/>
              <a:t>这个准确度</a:t>
            </a:r>
            <a:r>
              <a:rPr lang="en-US" altLang="zh-CN" sz="3600" dirty="0"/>
              <a:t>accuracy</a:t>
            </a:r>
            <a:r>
              <a:rPr lang="zh-CN" altLang="en-US" sz="3600" dirty="0"/>
              <a:t>是拿在当前</a:t>
            </a:r>
            <a:r>
              <a:rPr lang="zh-CN" altLang="en-US" sz="3600" dirty="0">
                <a:highlight>
                  <a:srgbClr val="FFFF00"/>
                </a:highlight>
              </a:rPr>
              <a:t>训练集</a:t>
            </a:r>
            <a:r>
              <a:rPr lang="zh-CN" altLang="en-US" sz="3600" dirty="0"/>
              <a:t>上训练出来的参数（</a:t>
            </a:r>
            <a:r>
              <a:rPr lang="en-US" altLang="zh-CN" sz="3600" dirty="0">
                <a:latin typeface="Cambria Math" panose="02040503050406030204" pitchFamily="18" charset="0"/>
                <a:ea typeface="Cambria Math" panose="02040503050406030204" pitchFamily="18" charset="0"/>
              </a:rPr>
              <a:t>w1</a:t>
            </a:r>
            <a:r>
              <a:rPr lang="en-US" altLang="zh-CN" sz="3600" dirty="0">
                <a:latin typeface="Cambria Math" panose="02040503050406030204" pitchFamily="18" charset="0"/>
                <a:ea typeface="黑体" panose="02010609060101010101" pitchFamily="49" charset="-122"/>
              </a:rPr>
              <a:t>,</a:t>
            </a:r>
            <a:r>
              <a:rPr lang="en-US" altLang="zh-CN" sz="3600" dirty="0">
                <a:latin typeface="Cambria Math" panose="02040503050406030204" pitchFamily="18" charset="0"/>
                <a:ea typeface="Cambria Math" panose="02040503050406030204" pitchFamily="18" charset="0"/>
              </a:rPr>
              <a:t>w2</a:t>
            </a:r>
            <a:r>
              <a:rPr lang="en-US" altLang="zh-CN" sz="3600" dirty="0">
                <a:latin typeface="Cambria Math" panose="02040503050406030204" pitchFamily="18" charset="0"/>
                <a:ea typeface="黑体" panose="02010609060101010101" pitchFamily="49" charset="-122"/>
              </a:rPr>
              <a:t>,</a:t>
            </a:r>
            <a:r>
              <a:rPr lang="el-GR" altLang="zh-CN" sz="3600" dirty="0">
                <a:latin typeface="Cambria Math" panose="02040503050406030204" pitchFamily="18" charset="0"/>
                <a:ea typeface="Cambria Math" panose="02040503050406030204" pitchFamily="18" charset="0"/>
              </a:rPr>
              <a:t>θ </a:t>
            </a:r>
            <a:r>
              <a:rPr lang="zh-CN" altLang="en-US" sz="3600" dirty="0"/>
              <a:t>），去验证</a:t>
            </a:r>
            <a:r>
              <a:rPr lang="zh-CN" altLang="en-US" sz="3600" dirty="0">
                <a:highlight>
                  <a:srgbClr val="FFFF00"/>
                </a:highlight>
              </a:rPr>
              <a:t>测试集</a:t>
            </a:r>
            <a:r>
              <a:rPr lang="zh-CN" altLang="en-US" sz="3600" dirty="0"/>
              <a:t>，所得出的结果。</a:t>
            </a:r>
            <a:endParaRPr lang="en-US" altLang="zh-CN" sz="3600" dirty="0"/>
          </a:p>
          <a:p>
            <a:endParaRPr lang="en-US" altLang="zh-CN" sz="3600" dirty="0"/>
          </a:p>
          <a:p>
            <a:r>
              <a:rPr lang="zh-CN" altLang="en-US" sz="3600" dirty="0"/>
              <a:t>这个训练过程有</a:t>
            </a:r>
            <a:r>
              <a:rPr lang="en-US" altLang="zh-CN" sz="3600" dirty="0"/>
              <a:t>100</a:t>
            </a:r>
            <a:r>
              <a:rPr lang="zh-CN" altLang="en-US" sz="3600" dirty="0"/>
              <a:t>轮，每轮只遍历每个训练集数据点一次。</a:t>
            </a:r>
            <a:endParaRPr lang="en-US" altLang="zh-CN" sz="3600" dirty="0"/>
          </a:p>
          <a:p>
            <a:br>
              <a:rPr lang="zh-CN" altLang="en-US" sz="3600" dirty="0"/>
            </a:br>
            <a:r>
              <a:rPr lang="zh-CN" altLang="en-US" sz="3600" dirty="0"/>
              <a:t>也许在某轮时，训练好的这组参数在</a:t>
            </a:r>
            <a:r>
              <a:rPr lang="zh-CN" altLang="en-US" sz="3600" dirty="0">
                <a:highlight>
                  <a:srgbClr val="FFFF00"/>
                </a:highlight>
              </a:rPr>
              <a:t>测试集</a:t>
            </a:r>
            <a:r>
              <a:rPr lang="zh-CN" altLang="en-US" sz="3600" dirty="0"/>
              <a:t>上刚好满足，这个时候准确度是</a:t>
            </a:r>
            <a:r>
              <a:rPr lang="en-US" altLang="zh-CN" sz="3600" dirty="0"/>
              <a:t>1</a:t>
            </a:r>
            <a:r>
              <a:rPr lang="zh-CN" altLang="en-US" sz="3600" dirty="0"/>
              <a:t>。</a:t>
            </a:r>
            <a:endParaRPr lang="en-US" altLang="zh-CN" sz="3600" dirty="0"/>
          </a:p>
          <a:p>
            <a:r>
              <a:rPr lang="zh-CN" altLang="en-US" sz="3600" dirty="0"/>
              <a:t>但是算法还未停止，这组参数又要去被训练，但是它不一定满足</a:t>
            </a:r>
            <a:r>
              <a:rPr lang="zh-CN" altLang="en-US" sz="3600" dirty="0">
                <a:highlight>
                  <a:srgbClr val="FFFF00"/>
                </a:highlight>
              </a:rPr>
              <a:t>训练集</a:t>
            </a:r>
            <a:r>
              <a:rPr lang="zh-CN" altLang="en-US" sz="3600" dirty="0"/>
              <a:t>中的每个点，所以这组参数还可能被更新，但是不能保证这次更新后可能通过所有</a:t>
            </a:r>
            <a:r>
              <a:rPr lang="zh-CN" altLang="en-US" sz="3600" dirty="0">
                <a:highlight>
                  <a:srgbClr val="FFFF00"/>
                </a:highlight>
              </a:rPr>
              <a:t>测试点</a:t>
            </a:r>
            <a:r>
              <a:rPr lang="zh-CN" altLang="en-US" sz="3600" dirty="0"/>
              <a:t>，所以准确度会下降</a:t>
            </a:r>
            <a:br>
              <a:rPr lang="zh-CN" altLang="en-US" sz="3600" dirty="0"/>
            </a:br>
            <a:endParaRPr lang="zh-CN" altLang="en-US" sz="2000" dirty="0">
              <a:solidFill>
                <a:schemeClr val="tx1">
                  <a:lumMod val="75000"/>
                  <a:lumOff val="25000"/>
                </a:schemeClr>
              </a:solidFill>
            </a:endParaRPr>
          </a:p>
          <a:p>
            <a:pPr>
              <a:lnSpc>
                <a:spcPct val="150000"/>
              </a:lnSpc>
            </a:pPr>
            <a:endParaRPr lang="zh-CN" altLang="en-US" sz="2000" dirty="0">
              <a:solidFill>
                <a:schemeClr val="tx1">
                  <a:lumMod val="75000"/>
                  <a:lumOff val="25000"/>
                </a:schemeClr>
              </a:solidFill>
            </a:endParaRPr>
          </a:p>
          <a:p>
            <a:pPr>
              <a:lnSpc>
                <a:spcPct val="150000"/>
              </a:lnSpc>
            </a:pPr>
            <a:r>
              <a:rPr lang="zh-CN" altLang="en-US" sz="2000" dirty="0">
                <a:solidFill>
                  <a:schemeClr val="tx1">
                    <a:lumMod val="75000"/>
                    <a:lumOff val="25000"/>
                  </a:schemeClr>
                </a:solidFill>
              </a:rPr>
              <a:t> </a:t>
            </a:r>
            <a:endParaRPr lang="en-US" altLang="zh-CN" sz="2000" dirty="0">
              <a:solidFill>
                <a:schemeClr val="tx1">
                  <a:lumMod val="75000"/>
                  <a:lumOff val="25000"/>
                </a:schemeClr>
              </a:solidFill>
            </a:endParaRPr>
          </a:p>
        </p:txBody>
      </p:sp>
    </p:spTree>
    <p:extLst>
      <p:ext uri="{BB962C8B-B14F-4D97-AF65-F5344CB8AC3E}">
        <p14:creationId xmlns:p14="http://schemas.microsoft.com/office/powerpoint/2010/main" val="7560531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98989" y="318529"/>
            <a:ext cx="11967320" cy="5078313"/>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交叉验证</a:t>
            </a:r>
            <a:r>
              <a:rPr lang="en-US" altLang="zh-CN" sz="3600" dirty="0">
                <a:latin typeface="黑体" panose="02010609060101010101" pitchFamily="49" charset="-122"/>
                <a:ea typeface="黑体"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Cross Validation</a:t>
            </a:r>
            <a:r>
              <a:rPr lang="zh-CN" altLang="en-US" sz="36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CV</a:t>
            </a:r>
            <a:r>
              <a:rPr lang="en-US" altLang="zh-CN" sz="3600" dirty="0">
                <a:latin typeface="黑体" panose="02010609060101010101" pitchFamily="49" charset="-122"/>
                <a:ea typeface="黑体" panose="02010609060101010101" pitchFamily="49" charset="-122"/>
              </a:rPr>
              <a:t>)</a:t>
            </a:r>
          </a:p>
          <a:p>
            <a:endParaRPr lang="en-US" altLang="zh-CN" sz="3600" dirty="0">
              <a:latin typeface="黑体" panose="02010609060101010101" pitchFamily="49" charset="-122"/>
              <a:ea typeface="黑体" panose="02010609060101010101" pitchFamily="49" charset="-122"/>
            </a:endParaRPr>
          </a:p>
          <a:p>
            <a:r>
              <a:rPr lang="zh-CN" altLang="en-US" sz="3600" dirty="0">
                <a:latin typeface="仿宋" panose="02010609060101010101" pitchFamily="49" charset="-122"/>
                <a:ea typeface="仿宋" panose="02010609060101010101" pitchFamily="49" charset="-122"/>
              </a:rPr>
              <a:t>用来验证分类器的性能一种统计分析方法，基本思想是将原始数据集</a:t>
            </a:r>
            <a:r>
              <a:rPr lang="en-US" altLang="zh-CN" sz="3600" dirty="0">
                <a:latin typeface="仿宋" panose="02010609060101010101" pitchFamily="49" charset="-122"/>
                <a:ea typeface="仿宋"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dataset</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进行分组</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一部分做为</a:t>
            </a:r>
            <a:r>
              <a:rPr lang="zh-CN" altLang="en-US" sz="3600" dirty="0">
                <a:highlight>
                  <a:srgbClr val="FFFF00"/>
                </a:highlight>
                <a:latin typeface="仿宋" panose="02010609060101010101" pitchFamily="49" charset="-122"/>
                <a:ea typeface="仿宋" panose="02010609060101010101" pitchFamily="49" charset="-122"/>
              </a:rPr>
              <a:t>训练集</a:t>
            </a:r>
            <a:r>
              <a:rPr lang="en-US" altLang="zh-CN" sz="3600" dirty="0">
                <a:latin typeface="仿宋" panose="02010609060101010101" pitchFamily="49" charset="-122"/>
                <a:ea typeface="仿宋"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train set</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另一部分做为验证集</a:t>
            </a:r>
            <a:r>
              <a:rPr lang="en-US" altLang="zh-CN" sz="3600" dirty="0">
                <a:latin typeface="仿宋" panose="02010609060101010101" pitchFamily="49" charset="-122"/>
                <a:ea typeface="仿宋"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validation set</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也就是</a:t>
            </a:r>
            <a:r>
              <a:rPr lang="zh-CN" altLang="en-US" sz="3600" dirty="0">
                <a:highlight>
                  <a:srgbClr val="FFFF00"/>
                </a:highlight>
                <a:latin typeface="仿宋" panose="02010609060101010101" pitchFamily="49" charset="-122"/>
                <a:ea typeface="仿宋" panose="02010609060101010101" pitchFamily="49" charset="-122"/>
              </a:rPr>
              <a:t>测试集</a:t>
            </a:r>
            <a:r>
              <a:rPr lang="en-US" altLang="zh-CN" sz="3600" dirty="0">
                <a:latin typeface="仿宋" panose="02010609060101010101" pitchFamily="49" charset="-122"/>
                <a:ea typeface="仿宋"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test set</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，首先用</a:t>
            </a:r>
            <a:r>
              <a:rPr lang="zh-CN" altLang="en-US" sz="3600" u="sng" dirty="0">
                <a:latin typeface="仿宋" panose="02010609060101010101" pitchFamily="49" charset="-122"/>
                <a:ea typeface="仿宋" panose="02010609060101010101" pitchFamily="49" charset="-122"/>
              </a:rPr>
              <a:t>训练集</a:t>
            </a:r>
            <a:r>
              <a:rPr lang="zh-CN" altLang="en-US" sz="3600" dirty="0">
                <a:latin typeface="仿宋" panose="02010609060101010101" pitchFamily="49" charset="-122"/>
                <a:ea typeface="仿宋" panose="02010609060101010101" pitchFamily="49" charset="-122"/>
              </a:rPr>
              <a:t>对分类器进行训练，再利用</a:t>
            </a:r>
            <a:r>
              <a:rPr lang="zh-CN" altLang="en-US" sz="3600" u="sng" dirty="0">
                <a:latin typeface="仿宋" panose="02010609060101010101" pitchFamily="49" charset="-122"/>
                <a:ea typeface="仿宋" panose="02010609060101010101" pitchFamily="49" charset="-122"/>
              </a:rPr>
              <a:t>测试集</a:t>
            </a:r>
            <a:r>
              <a:rPr lang="zh-CN" altLang="en-US" sz="3600" dirty="0">
                <a:latin typeface="仿宋" panose="02010609060101010101" pitchFamily="49" charset="-122"/>
                <a:ea typeface="仿宋" panose="02010609060101010101" pitchFamily="49" charset="-122"/>
              </a:rPr>
              <a:t>来测试训练得到的模型</a:t>
            </a:r>
            <a:r>
              <a:rPr lang="en-US" altLang="zh-CN" sz="3600" dirty="0">
                <a:latin typeface="仿宋" panose="02010609060101010101" pitchFamily="49" charset="-122"/>
                <a:ea typeface="仿宋" panose="02010609060101010101" pitchFamily="49" charset="-122"/>
              </a:rPr>
              <a:t>(</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model</a:t>
            </a:r>
            <a:r>
              <a:rPr lang="en-US" altLang="zh-CN" sz="3600" dirty="0">
                <a:latin typeface="仿宋" panose="02010609060101010101" pitchFamily="49" charset="-122"/>
                <a:ea typeface="仿宋" panose="02010609060101010101" pitchFamily="49" charset="-122"/>
              </a:rPr>
              <a:t>)</a:t>
            </a:r>
            <a:r>
              <a:rPr lang="zh-CN" altLang="en-US" sz="3600" dirty="0">
                <a:latin typeface="仿宋" panose="02010609060101010101" pitchFamily="49" charset="-122"/>
                <a:ea typeface="仿宋" panose="02010609060101010101" pitchFamily="49" charset="-122"/>
              </a:rPr>
              <a:t>，以此来做为评价分类器的性能指标。</a:t>
            </a:r>
            <a:endParaRPr lang="en-US" altLang="zh-CN" sz="3600" dirty="0">
              <a:latin typeface="仿宋" panose="02010609060101010101" pitchFamily="49" charset="-122"/>
              <a:ea typeface="仿宋" panose="02010609060101010101" pitchFamily="49" charset="-122"/>
            </a:endParaRPr>
          </a:p>
          <a:p>
            <a:endParaRPr lang="en-US" altLang="zh-CN" sz="3600" dirty="0">
              <a:latin typeface="仿宋" panose="02010609060101010101" pitchFamily="49" charset="-122"/>
              <a:ea typeface="仿宋" panose="02010609060101010101" pitchFamily="49" charset="-122"/>
            </a:endParaRPr>
          </a:p>
          <a:p>
            <a:r>
              <a:rPr lang="zh-CN" altLang="en-US" sz="3600" dirty="0">
                <a:latin typeface="仿宋" panose="02010609060101010101" pitchFamily="49" charset="-122"/>
                <a:ea typeface="仿宋" panose="02010609060101010101" pitchFamily="49" charset="-122"/>
              </a:rPr>
              <a:t>常见</a:t>
            </a:r>
            <a:r>
              <a:rPr lang="en-US" altLang="zh-CN" sz="3600" dirty="0">
                <a:latin typeface="仿宋" panose="02010609060101010101" pitchFamily="49" charset="-122"/>
                <a:ea typeface="仿宋" panose="02010609060101010101" pitchFamily="49" charset="-122"/>
              </a:rPr>
              <a:t>CV</a:t>
            </a:r>
            <a:r>
              <a:rPr lang="zh-CN" altLang="en-US" sz="3600" dirty="0">
                <a:latin typeface="仿宋" panose="02010609060101010101" pitchFamily="49" charset="-122"/>
                <a:ea typeface="仿宋" panose="02010609060101010101" pitchFamily="49" charset="-122"/>
              </a:rPr>
              <a:t>的方法：</a:t>
            </a:r>
            <a:r>
              <a:rPr lang="en-US" altLang="zh-CN" sz="3600" dirty="0">
                <a:latin typeface="Times New Roman" panose="02020603050405020304" pitchFamily="18" charset="0"/>
                <a:ea typeface="仿宋" panose="02010609060101010101" pitchFamily="49" charset="-122"/>
                <a:cs typeface="Times New Roman" panose="02020603050405020304" pitchFamily="18" charset="0"/>
              </a:rPr>
              <a:t>K</a:t>
            </a:r>
            <a:r>
              <a:rPr lang="zh-CN" altLang="en-US" sz="3600" dirty="0">
                <a:latin typeface="仿宋" panose="02010609060101010101" pitchFamily="49" charset="-122"/>
                <a:ea typeface="仿宋" panose="02010609060101010101" pitchFamily="49" charset="-122"/>
              </a:rPr>
              <a:t>折交叉验证（</a:t>
            </a:r>
            <a:r>
              <a:rPr lang="en-US" altLang="zh-CN" sz="3600" dirty="0">
                <a:latin typeface="Times New Roman" panose="02020603050405020304" pitchFamily="18" charset="0"/>
                <a:ea typeface="黑体" panose="02010609060101010101" pitchFamily="49" charset="-122"/>
                <a:cs typeface="Times New Roman" panose="02020603050405020304" pitchFamily="18" charset="0"/>
              </a:rPr>
              <a:t>K-fold cross-validation</a:t>
            </a:r>
            <a:r>
              <a:rPr lang="zh-CN" altLang="en-US" sz="3600" dirty="0">
                <a:latin typeface="仿宋" panose="02010609060101010101" pitchFamily="49" charset="-122"/>
                <a:ea typeface="仿宋" panose="02010609060101010101" pitchFamily="49" charset="-122"/>
              </a:rPr>
              <a:t>）</a:t>
            </a:r>
            <a:r>
              <a:rPr lang="zh-CN" altLang="en-US" sz="3600" dirty="0">
                <a:latin typeface="黑体" panose="02010609060101010101" pitchFamily="49" charset="-122"/>
                <a:ea typeface="黑体" panose="02010609060101010101" pitchFamily="49" charset="-122"/>
              </a:rPr>
              <a:t>。</a:t>
            </a:r>
            <a:endParaRPr lang="zh-CN" altLang="en-US" sz="3600" dirty="0">
              <a:highlight>
                <a:srgbClr val="FFFF00"/>
              </a:highlight>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1983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301656" y="615590"/>
            <a:ext cx="10652290" cy="4031873"/>
          </a:xfrm>
          <a:prstGeom prst="rect">
            <a:avLst/>
          </a:prstGeom>
          <a:noFill/>
        </p:spPr>
        <p:txBody>
          <a:bodyPr wrap="square" rtlCol="0">
            <a:spAutoFit/>
          </a:bodyPr>
          <a:lstStyle/>
          <a:p>
            <a:endParaRPr lang="en-US" altLang="zh-CN" sz="3200" dirty="0">
              <a:latin typeface="黑体" panose="02010609060101010101" pitchFamily="49" charset="-122"/>
              <a:ea typeface="黑体" panose="02010609060101010101" pitchFamily="49" charset="-122"/>
            </a:endParaRPr>
          </a:p>
          <a:p>
            <a:r>
              <a:rPr lang="en-US" altLang="zh-CN" sz="3200" b="1" dirty="0">
                <a:latin typeface="黑体" panose="02010609060101010101" pitchFamily="49" charset="-122"/>
                <a:ea typeface="黑体" panose="02010609060101010101" pitchFamily="49" charset="-122"/>
              </a:rPr>
              <a:t>K</a:t>
            </a:r>
            <a:r>
              <a:rPr lang="zh-CN" altLang="en-US" sz="3200" b="1" dirty="0">
                <a:latin typeface="黑体" panose="02010609060101010101" pitchFamily="49" charset="-122"/>
                <a:ea typeface="黑体" panose="02010609060101010101" pitchFamily="49" charset="-122"/>
              </a:rPr>
              <a:t>折交叉验证</a:t>
            </a:r>
            <a:r>
              <a:rPr lang="zh-CN" altLang="en-US" sz="3200" dirty="0">
                <a:latin typeface="黑体" panose="02010609060101010101" pitchFamily="49" charset="-122"/>
                <a:ea typeface="黑体" panose="02010609060101010101" pitchFamily="49" charset="-122"/>
              </a:rPr>
              <a:t>：</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先将原始数据集打乱，然后再把打乱的数据集均匀分成</a:t>
            </a:r>
            <a:r>
              <a:rPr lang="en-US" altLang="zh-CN" sz="3200" dirty="0">
                <a:latin typeface="黑体" panose="02010609060101010101" pitchFamily="49" charset="-122"/>
                <a:ea typeface="黑体" panose="02010609060101010101" pitchFamily="49" charset="-122"/>
              </a:rPr>
              <a:t>k</a:t>
            </a:r>
            <a:r>
              <a:rPr lang="zh-CN" altLang="en-US" sz="3200" dirty="0">
                <a:latin typeface="黑体" panose="02010609060101010101" pitchFamily="49" charset="-122"/>
                <a:ea typeface="黑体" panose="02010609060101010101" pitchFamily="49" charset="-122"/>
              </a:rPr>
              <a:t>组，</a:t>
            </a:r>
            <a:r>
              <a:rPr lang="zh-CN" altLang="en-US" sz="3200" dirty="0">
                <a:solidFill>
                  <a:srgbClr val="FF0000"/>
                </a:solidFill>
                <a:latin typeface="黑体" panose="02010609060101010101" pitchFamily="49" charset="-122"/>
                <a:ea typeface="黑体" panose="02010609060101010101" pitchFamily="49" charset="-122"/>
              </a:rPr>
              <a:t>将每组数据</a:t>
            </a:r>
            <a:r>
              <a:rPr lang="zh-CN" altLang="en-US" sz="3200" b="1" dirty="0">
                <a:solidFill>
                  <a:srgbClr val="FF0000"/>
                </a:solidFill>
                <a:latin typeface="黑体" panose="02010609060101010101" pitchFamily="49" charset="-122"/>
                <a:ea typeface="黑体" panose="02010609060101010101" pitchFamily="49" charset="-122"/>
              </a:rPr>
              <a:t>分别</a:t>
            </a:r>
            <a:r>
              <a:rPr lang="zh-CN" altLang="en-US" sz="3200" dirty="0">
                <a:solidFill>
                  <a:srgbClr val="FF0000"/>
                </a:solidFill>
                <a:latin typeface="黑体" panose="02010609060101010101" pitchFamily="49" charset="-122"/>
                <a:ea typeface="黑体" panose="02010609060101010101" pitchFamily="49" charset="-122"/>
              </a:rPr>
              <a:t>做一次</a:t>
            </a:r>
            <a:r>
              <a:rPr lang="zh-CN" altLang="en-US" sz="3200" dirty="0">
                <a:solidFill>
                  <a:srgbClr val="FF0000"/>
                </a:solidFill>
                <a:highlight>
                  <a:srgbClr val="FFFF00"/>
                </a:highlight>
                <a:latin typeface="黑体" panose="02010609060101010101" pitchFamily="49" charset="-122"/>
                <a:ea typeface="黑体" panose="02010609060101010101" pitchFamily="49" charset="-122"/>
              </a:rPr>
              <a:t>测试集</a:t>
            </a:r>
            <a:r>
              <a:rPr lang="zh-CN" altLang="en-US" sz="3200" dirty="0">
                <a:solidFill>
                  <a:srgbClr val="FF0000"/>
                </a:solidFill>
                <a:latin typeface="黑体" panose="02010609060101010101" pitchFamily="49" charset="-122"/>
                <a:ea typeface="黑体" panose="02010609060101010101" pitchFamily="49" charset="-122"/>
              </a:rPr>
              <a:t>，其余的</a:t>
            </a:r>
            <a:r>
              <a:rPr lang="en-US" altLang="zh-CN" sz="3200" dirty="0">
                <a:solidFill>
                  <a:srgbClr val="FF0000"/>
                </a:solidFill>
                <a:latin typeface="黑体" panose="02010609060101010101" pitchFamily="49" charset="-122"/>
                <a:ea typeface="黑体" panose="02010609060101010101" pitchFamily="49" charset="-122"/>
              </a:rPr>
              <a:t>k-1</a:t>
            </a:r>
            <a:r>
              <a:rPr lang="zh-CN" altLang="en-US" sz="3200" dirty="0">
                <a:solidFill>
                  <a:srgbClr val="FF0000"/>
                </a:solidFill>
                <a:latin typeface="黑体" panose="02010609060101010101" pitchFamily="49" charset="-122"/>
                <a:ea typeface="黑体" panose="02010609060101010101" pitchFamily="49" charset="-122"/>
              </a:rPr>
              <a:t>组作为</a:t>
            </a:r>
            <a:r>
              <a:rPr lang="zh-CN" altLang="en-US" sz="3200" dirty="0">
                <a:solidFill>
                  <a:srgbClr val="FF0000"/>
                </a:solidFill>
                <a:highlight>
                  <a:srgbClr val="FFFF00"/>
                </a:highlight>
                <a:latin typeface="黑体" panose="02010609060101010101" pitchFamily="49" charset="-122"/>
                <a:ea typeface="黑体" panose="02010609060101010101" pitchFamily="49" charset="-122"/>
              </a:rPr>
              <a:t>训练集</a:t>
            </a:r>
            <a:r>
              <a:rPr lang="zh-CN" altLang="en-US" sz="3200" dirty="0">
                <a:solidFill>
                  <a:srgbClr val="FF0000"/>
                </a:solidFill>
                <a:latin typeface="黑体" panose="02010609060101010101" pitchFamily="49" charset="-122"/>
                <a:ea typeface="黑体" panose="02010609060101010101" pitchFamily="49" charset="-122"/>
              </a:rPr>
              <a:t>，这样的相互交叉验证共</a:t>
            </a:r>
            <a:r>
              <a:rPr lang="en-US" altLang="zh-CN" sz="3200" dirty="0">
                <a:solidFill>
                  <a:srgbClr val="FF0000"/>
                </a:solidFill>
                <a:latin typeface="黑体" panose="02010609060101010101" pitchFamily="49" charset="-122"/>
                <a:ea typeface="黑体" panose="02010609060101010101" pitchFamily="49" charset="-122"/>
              </a:rPr>
              <a:t>k</a:t>
            </a:r>
            <a:r>
              <a:rPr lang="zh-CN" altLang="en-US" sz="3200" dirty="0">
                <a:solidFill>
                  <a:srgbClr val="FF0000"/>
                </a:solidFill>
                <a:latin typeface="黑体" panose="02010609060101010101" pitchFamily="49" charset="-122"/>
                <a:ea typeface="黑体" panose="02010609060101010101" pitchFamily="49" charset="-122"/>
              </a:rPr>
              <a:t>次之后，使用这</a:t>
            </a:r>
            <a:r>
              <a:rPr lang="en-US" altLang="zh-CN" sz="3200" dirty="0">
                <a:solidFill>
                  <a:srgbClr val="FF0000"/>
                </a:solidFill>
                <a:latin typeface="黑体" panose="02010609060101010101" pitchFamily="49" charset="-122"/>
                <a:ea typeface="黑体" panose="02010609060101010101" pitchFamily="49" charset="-122"/>
              </a:rPr>
              <a:t>k</a:t>
            </a:r>
            <a:r>
              <a:rPr lang="zh-CN" altLang="en-US" sz="3200" dirty="0">
                <a:solidFill>
                  <a:srgbClr val="FF0000"/>
                </a:solidFill>
                <a:latin typeface="黑体" panose="02010609060101010101" pitchFamily="49" charset="-122"/>
                <a:ea typeface="黑体" panose="02010609060101010101" pitchFamily="49" charset="-122"/>
              </a:rPr>
              <a:t>次平均成绩来作为整个分类器的得分</a:t>
            </a:r>
            <a:r>
              <a:rPr lang="zh-CN" altLang="en-US" sz="3200" dirty="0">
                <a:latin typeface="黑体" panose="02010609060101010101" pitchFamily="49" charset="-122"/>
                <a:ea typeface="黑体" panose="02010609060101010101" pitchFamily="49" charset="-122"/>
              </a:rPr>
              <a:t>。因为每个数据在</a:t>
            </a:r>
            <a:r>
              <a:rPr lang="zh-CN" altLang="en-US" sz="3200" u="sng" dirty="0">
                <a:latin typeface="黑体" panose="02010609060101010101" pitchFamily="49" charset="-122"/>
                <a:ea typeface="黑体" panose="02010609060101010101" pitchFamily="49" charset="-122"/>
              </a:rPr>
              <a:t>测试集</a:t>
            </a:r>
            <a:r>
              <a:rPr lang="zh-CN" altLang="en-US" sz="3200" dirty="0">
                <a:latin typeface="黑体" panose="02010609060101010101" pitchFamily="49" charset="-122"/>
                <a:ea typeface="黑体" panose="02010609060101010101" pitchFamily="49" charset="-122"/>
              </a:rPr>
              <a:t>中出现一次，并且在</a:t>
            </a:r>
            <a:r>
              <a:rPr lang="zh-CN" altLang="en-US" sz="3200" u="sng" dirty="0">
                <a:latin typeface="黑体" panose="02010609060101010101" pitchFamily="49" charset="-122"/>
                <a:ea typeface="黑体" panose="02010609060101010101" pitchFamily="49" charset="-122"/>
              </a:rPr>
              <a:t>训练集</a:t>
            </a:r>
            <a:r>
              <a:rPr lang="zh-CN" altLang="en-US" sz="3200" dirty="0">
                <a:latin typeface="黑体" panose="02010609060101010101" pitchFamily="49" charset="-122"/>
                <a:ea typeface="黑体" panose="02010609060101010101" pitchFamily="49" charset="-122"/>
              </a:rPr>
              <a:t>中出现</a:t>
            </a:r>
            <a:r>
              <a:rPr lang="en-US" altLang="zh-CN" sz="3200" dirty="0">
                <a:latin typeface="黑体" panose="02010609060101010101" pitchFamily="49" charset="-122"/>
                <a:ea typeface="黑体" panose="02010609060101010101" pitchFamily="49" charset="-122"/>
              </a:rPr>
              <a:t>k-1</a:t>
            </a:r>
            <a:r>
              <a:rPr lang="zh-CN" altLang="en-US" sz="3200" dirty="0">
                <a:latin typeface="黑体" panose="02010609060101010101" pitchFamily="49" charset="-122"/>
                <a:ea typeface="黑体" panose="02010609060101010101" pitchFamily="49" charset="-122"/>
              </a:rPr>
              <a:t>次。这将显著减少因为数据集划分问题而带来的分类器性能误差。</a:t>
            </a:r>
          </a:p>
        </p:txBody>
      </p:sp>
    </p:spTree>
    <p:extLst>
      <p:ext uri="{BB962C8B-B14F-4D97-AF65-F5344CB8AC3E}">
        <p14:creationId xmlns:p14="http://schemas.microsoft.com/office/powerpoint/2010/main" val="110781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BE2D67-095E-410C-B5B1-2A46C54B72E8}"/>
              </a:ext>
            </a:extLst>
          </p:cNvPr>
          <p:cNvPicPr>
            <a:picLocks noChangeAspect="1"/>
          </p:cNvPicPr>
          <p:nvPr/>
        </p:nvPicPr>
        <p:blipFill>
          <a:blip r:embed="rId3"/>
          <a:stretch>
            <a:fillRect/>
          </a:stretch>
        </p:blipFill>
        <p:spPr>
          <a:xfrm>
            <a:off x="2157758" y="391826"/>
            <a:ext cx="8023190" cy="5901073"/>
          </a:xfrm>
          <a:prstGeom prst="rect">
            <a:avLst/>
          </a:prstGeom>
        </p:spPr>
      </p:pic>
    </p:spTree>
    <p:extLst>
      <p:ext uri="{BB962C8B-B14F-4D97-AF65-F5344CB8AC3E}">
        <p14:creationId xmlns:p14="http://schemas.microsoft.com/office/powerpoint/2010/main" val="192899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751001" y="323359"/>
            <a:ext cx="10843968" cy="5016758"/>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十折交叉验证：</a:t>
            </a:r>
            <a:r>
              <a:rPr lang="en-US" altLang="zh-CN" sz="3200" b="1" dirty="0">
                <a:latin typeface="Times New Roman" panose="02020603050405020304" pitchFamily="18" charset="0"/>
                <a:ea typeface="黑体" panose="02010609060101010101" pitchFamily="49" charset="-122"/>
                <a:cs typeface="Times New Roman" panose="02020603050405020304" pitchFamily="18" charset="0"/>
              </a:rPr>
              <a:t>10-fold cross validation</a:t>
            </a:r>
          </a:p>
          <a:p>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800" dirty="0">
                <a:latin typeface="黑体" panose="02010609060101010101" pitchFamily="49" charset="-122"/>
                <a:ea typeface="黑体" panose="02010609060101010101" pitchFamily="49" charset="-122"/>
              </a:rPr>
              <a:t>　　</a:t>
            </a:r>
            <a:r>
              <a:rPr lang="zh-CN" altLang="en-US" sz="3200" dirty="0">
                <a:latin typeface="仿宋" panose="02010609060101010101" pitchFamily="49" charset="-122"/>
                <a:ea typeface="仿宋" panose="02010609060101010101" pitchFamily="49" charset="-122"/>
              </a:rPr>
              <a:t>将数据集分成十份，轮流将其中</a:t>
            </a:r>
            <a:r>
              <a:rPr lang="en-US" altLang="zh-CN" sz="3200" dirty="0">
                <a:latin typeface="仿宋" panose="02010609060101010101" pitchFamily="49" charset="-122"/>
                <a:ea typeface="仿宋" panose="02010609060101010101" pitchFamily="49" charset="-122"/>
              </a:rPr>
              <a:t>9</a:t>
            </a:r>
            <a:r>
              <a:rPr lang="zh-CN" altLang="en-US" sz="3200" dirty="0">
                <a:latin typeface="仿宋" panose="02010609060101010101" pitchFamily="49" charset="-122"/>
                <a:ea typeface="仿宋" panose="02010609060101010101" pitchFamily="49" charset="-122"/>
              </a:rPr>
              <a:t>份作为训练数据，</a:t>
            </a:r>
            <a:r>
              <a:rPr lang="en-US" altLang="zh-CN" sz="3200" dirty="0">
                <a:latin typeface="仿宋" panose="02010609060101010101" pitchFamily="49" charset="-122"/>
                <a:ea typeface="仿宋" panose="02010609060101010101" pitchFamily="49" charset="-122"/>
              </a:rPr>
              <a:t>1</a:t>
            </a:r>
            <a:r>
              <a:rPr lang="zh-CN" altLang="en-US" sz="3200" dirty="0">
                <a:latin typeface="仿宋" panose="02010609060101010101" pitchFamily="49" charset="-122"/>
                <a:ea typeface="仿宋" panose="02010609060101010101" pitchFamily="49" charset="-122"/>
              </a:rPr>
              <a:t>份作为测试数据，进行试验。每次试验都会得出相应的正确率。将</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次的结果的正确率的平均值作为对算法精度的估计，一般还需要进行多次</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折交叉验证</a:t>
            </a:r>
            <a:r>
              <a:rPr lang="en-US" altLang="zh-CN" sz="3200" dirty="0">
                <a:latin typeface="仿宋" panose="02010609060101010101" pitchFamily="49" charset="-122"/>
                <a:ea typeface="仿宋" panose="02010609060101010101" pitchFamily="49" charset="-122"/>
              </a:rPr>
              <a:t>(</a:t>
            </a:r>
            <a:r>
              <a:rPr lang="zh-CN" altLang="en-US" sz="3200" dirty="0">
                <a:latin typeface="仿宋" panose="02010609060101010101" pitchFamily="49" charset="-122"/>
                <a:ea typeface="仿宋" panose="02010609060101010101" pitchFamily="49" charset="-122"/>
              </a:rPr>
              <a:t>例如</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次</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折交叉验证</a:t>
            </a:r>
            <a:r>
              <a:rPr lang="en-US" altLang="zh-CN" sz="3200" dirty="0">
                <a:latin typeface="仿宋" panose="02010609060101010101" pitchFamily="49" charset="-122"/>
                <a:ea typeface="仿宋" panose="02010609060101010101" pitchFamily="49" charset="-122"/>
              </a:rPr>
              <a:t>)</a:t>
            </a:r>
            <a:r>
              <a:rPr lang="zh-CN" altLang="en-US" sz="3200" dirty="0">
                <a:latin typeface="仿宋" panose="02010609060101010101" pitchFamily="49" charset="-122"/>
                <a:ea typeface="仿宋" panose="02010609060101010101" pitchFamily="49" charset="-122"/>
              </a:rPr>
              <a:t>，再求其均值，作为对算法准确性的估计。</a:t>
            </a:r>
          </a:p>
          <a:p>
            <a:r>
              <a:rPr lang="zh-CN" altLang="en-US" sz="3200" dirty="0">
                <a:latin typeface="仿宋" panose="02010609060101010101" pitchFamily="49" charset="-122"/>
                <a:ea typeface="仿宋" panose="02010609060101010101" pitchFamily="49" charset="-122"/>
              </a:rPr>
              <a:t>　　之所以选择将数据集分为</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份，是因为通过利用大量数据集、使用不同学习方法进行的大量试验，表明</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折是获得最好误差估计的一种恰当选择。通常选择</a:t>
            </a:r>
            <a:r>
              <a:rPr lang="en-US" altLang="zh-CN" sz="3200" dirty="0">
                <a:latin typeface="仿宋" panose="02010609060101010101" pitchFamily="49" charset="-122"/>
                <a:ea typeface="仿宋" panose="02010609060101010101" pitchFamily="49" charset="-122"/>
              </a:rPr>
              <a:t>10</a:t>
            </a:r>
            <a:r>
              <a:rPr lang="zh-CN" altLang="en-US" sz="3200" dirty="0">
                <a:latin typeface="仿宋" panose="02010609060101010101" pitchFamily="49" charset="-122"/>
                <a:ea typeface="仿宋" panose="02010609060101010101" pitchFamily="49" charset="-122"/>
              </a:rPr>
              <a:t>折交叉验证。</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54423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55422" y="623957"/>
            <a:ext cx="9081156" cy="3693319"/>
          </a:xfrm>
          <a:prstGeom prst="rect">
            <a:avLst/>
          </a:prstGeom>
          <a:noFill/>
        </p:spPr>
        <p:txBody>
          <a:bodyPr wrap="square" rtlCol="0">
            <a:spAutoFit/>
          </a:bodyPr>
          <a:lstStyle/>
          <a:p>
            <a:r>
              <a:rPr lang="en-US" altLang="zh-CN" sz="3900" dirty="0">
                <a:latin typeface="黑体" panose="02010609060101010101" pitchFamily="49" charset="-122"/>
                <a:ea typeface="黑体" panose="02010609060101010101" pitchFamily="49" charset="-122"/>
              </a:rPr>
              <a:t>K</a:t>
            </a:r>
            <a:r>
              <a:rPr lang="zh-CN" altLang="en-US" sz="3900" dirty="0">
                <a:latin typeface="黑体" panose="02010609060101010101" pitchFamily="49" charset="-122"/>
                <a:ea typeface="黑体" panose="02010609060101010101" pitchFamily="49" charset="-122"/>
              </a:rPr>
              <a:t>最近邻算法（</a:t>
            </a:r>
            <a:r>
              <a:rPr lang="en-US" altLang="zh-CN" sz="3900" dirty="0">
                <a:latin typeface="Times New Roman" panose="02020603050405020304" pitchFamily="18" charset="0"/>
                <a:ea typeface="黑体" panose="02010609060101010101" pitchFamily="49" charset="-122"/>
                <a:cs typeface="Times New Roman" panose="02020603050405020304" pitchFamily="18" charset="0"/>
              </a:rPr>
              <a:t>KNN</a:t>
            </a:r>
            <a:r>
              <a:rPr lang="zh-CN" altLang="en-US" sz="39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3900" dirty="0">
                <a:latin typeface="Times New Roman" panose="02020603050405020304" pitchFamily="18" charset="0"/>
                <a:ea typeface="黑体" panose="02010609060101010101" pitchFamily="49" charset="-122"/>
                <a:cs typeface="Times New Roman" panose="02020603050405020304" pitchFamily="18" charset="0"/>
              </a:rPr>
              <a:t>K-</a:t>
            </a:r>
            <a:r>
              <a:rPr lang="en-US" altLang="zh-CN" sz="3900" dirty="0" err="1">
                <a:latin typeface="Times New Roman" panose="02020603050405020304" pitchFamily="18" charset="0"/>
                <a:ea typeface="黑体" panose="02010609060101010101" pitchFamily="49" charset="-122"/>
                <a:cs typeface="Times New Roman" panose="02020603050405020304" pitchFamily="18" charset="0"/>
              </a:rPr>
              <a:t>NearestNeighbor</a:t>
            </a:r>
            <a:r>
              <a:rPr lang="zh-CN" altLang="en-US" sz="3900" dirty="0">
                <a:latin typeface="黑体" panose="02010609060101010101" pitchFamily="49" charset="-122"/>
                <a:ea typeface="黑体" panose="02010609060101010101" pitchFamily="49" charset="-122"/>
              </a:rPr>
              <a:t>）</a:t>
            </a:r>
            <a:endParaRPr lang="en-US" altLang="zh-CN" sz="3900" dirty="0">
              <a:latin typeface="黑体" panose="02010609060101010101" pitchFamily="49" charset="-122"/>
              <a:ea typeface="黑体" panose="02010609060101010101" pitchFamily="49" charset="-122"/>
            </a:endParaRPr>
          </a:p>
          <a:p>
            <a:endParaRPr lang="en-US" altLang="zh-CN" sz="3900" dirty="0">
              <a:latin typeface="黑体" panose="02010609060101010101" pitchFamily="49" charset="-122"/>
              <a:ea typeface="黑体" panose="02010609060101010101" pitchFamily="49" charset="-122"/>
            </a:endParaRPr>
          </a:p>
          <a:p>
            <a:r>
              <a:rPr lang="zh-CN" altLang="en-US" sz="3900" dirty="0">
                <a:latin typeface="黑体" panose="02010609060101010101" pitchFamily="49" charset="-122"/>
                <a:ea typeface="黑体" panose="02010609060101010101" pitchFamily="49" charset="-122"/>
              </a:rPr>
              <a:t>是机器学习、数据挖掘分类技术中最简单的方法之一。</a:t>
            </a:r>
            <a:endParaRPr lang="en-US" altLang="zh-CN" sz="3900" dirty="0">
              <a:latin typeface="黑体" panose="02010609060101010101" pitchFamily="49" charset="-122"/>
              <a:ea typeface="黑体" panose="02010609060101010101" pitchFamily="49" charset="-122"/>
            </a:endParaRPr>
          </a:p>
          <a:p>
            <a:endParaRPr lang="en-US" altLang="zh-CN" sz="3900" dirty="0">
              <a:latin typeface="黑体" panose="02010609060101010101" pitchFamily="49" charset="-122"/>
              <a:ea typeface="黑体" panose="02010609060101010101" pitchFamily="49" charset="-122"/>
            </a:endParaRPr>
          </a:p>
          <a:p>
            <a:r>
              <a:rPr lang="en-US" altLang="zh-CN" sz="3900" dirty="0">
                <a:latin typeface="黑体" panose="02010609060101010101" pitchFamily="49" charset="-122"/>
                <a:ea typeface="黑体" panose="02010609060101010101" pitchFamily="49" charset="-122"/>
              </a:rPr>
              <a:t>K</a:t>
            </a:r>
            <a:r>
              <a:rPr lang="zh-CN" altLang="en-US" sz="3900" dirty="0">
                <a:latin typeface="黑体" panose="02010609060101010101" pitchFamily="49" charset="-122"/>
                <a:ea typeface="黑体" panose="02010609060101010101" pitchFamily="49" charset="-122"/>
              </a:rPr>
              <a:t>最近邻，就是</a:t>
            </a:r>
            <a:r>
              <a:rPr lang="en-US" altLang="zh-CN" sz="3900" dirty="0">
                <a:latin typeface="黑体" panose="02010609060101010101" pitchFamily="49" charset="-122"/>
                <a:ea typeface="黑体" panose="02010609060101010101" pitchFamily="49" charset="-122"/>
              </a:rPr>
              <a:t>K</a:t>
            </a:r>
            <a:r>
              <a:rPr lang="zh-CN" altLang="en-US" sz="3900" dirty="0">
                <a:latin typeface="黑体" panose="02010609060101010101" pitchFamily="49" charset="-122"/>
                <a:ea typeface="黑体" panose="02010609060101010101" pitchFamily="49" charset="-122"/>
              </a:rPr>
              <a:t>个最近的邻居的意思。</a:t>
            </a:r>
            <a:endParaRPr lang="en-US" altLang="zh-CN" sz="39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21161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718008" y="874455"/>
            <a:ext cx="10755983" cy="2554545"/>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简单地说，</a:t>
            </a:r>
            <a:r>
              <a:rPr lang="en-US" altLang="zh-CN" sz="4000" dirty="0">
                <a:latin typeface="黑体" panose="02010609060101010101" pitchFamily="49" charset="-122"/>
                <a:ea typeface="黑体" panose="02010609060101010101" pitchFamily="49" charset="-122"/>
              </a:rPr>
              <a:t>KNN</a:t>
            </a:r>
            <a:r>
              <a:rPr lang="zh-CN" altLang="en-US" sz="4000" dirty="0">
                <a:latin typeface="黑体" panose="02010609060101010101" pitchFamily="49" charset="-122"/>
                <a:ea typeface="黑体" panose="02010609060101010101" pitchFamily="49" charset="-122"/>
              </a:rPr>
              <a:t>的原理就是</a:t>
            </a:r>
            <a:endParaRPr lang="en-US" altLang="zh-CN"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当给一个未知类别的样本</a:t>
            </a:r>
            <a:r>
              <a:rPr lang="en-US" altLang="zh-CN" sz="4000" dirty="0">
                <a:latin typeface="黑体" panose="02010609060101010101" pitchFamily="49" charset="-122"/>
                <a:ea typeface="黑体" panose="02010609060101010101" pitchFamily="49" charset="-122"/>
              </a:rPr>
              <a:t>x</a:t>
            </a:r>
            <a:r>
              <a:rPr lang="zh-CN" altLang="en-US" sz="4000" dirty="0">
                <a:latin typeface="黑体" panose="02010609060101010101" pitchFamily="49" charset="-122"/>
                <a:ea typeface="黑体" panose="02010609060101010101" pitchFamily="49" charset="-122"/>
              </a:rPr>
              <a:t>做分类的时候，根据距离</a:t>
            </a:r>
            <a:r>
              <a:rPr lang="en-US" altLang="zh-CN" sz="4000" dirty="0">
                <a:latin typeface="黑体" panose="02010609060101010101" pitchFamily="49" charset="-122"/>
                <a:ea typeface="黑体" panose="02010609060101010101" pitchFamily="49" charset="-122"/>
              </a:rPr>
              <a:t>x</a:t>
            </a:r>
            <a:r>
              <a:rPr lang="zh-CN" altLang="en-US" sz="4000" dirty="0">
                <a:latin typeface="黑体" panose="02010609060101010101" pitchFamily="49" charset="-122"/>
                <a:ea typeface="黑体" panose="02010609060101010101" pitchFamily="49" charset="-122"/>
              </a:rPr>
              <a:t>最近的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个点的类别来判断</a:t>
            </a:r>
            <a:r>
              <a:rPr lang="en-US" altLang="zh-CN" sz="4000" dirty="0">
                <a:latin typeface="黑体" panose="02010609060101010101" pitchFamily="49" charset="-122"/>
                <a:ea typeface="黑体" panose="02010609060101010101" pitchFamily="49" charset="-122"/>
              </a:rPr>
              <a:t>x</a:t>
            </a:r>
            <a:r>
              <a:rPr lang="zh-CN" altLang="en-US" sz="4000" dirty="0">
                <a:latin typeface="黑体" panose="02010609060101010101" pitchFamily="49" charset="-122"/>
                <a:ea typeface="黑体" panose="02010609060101010101" pitchFamily="49" charset="-122"/>
              </a:rPr>
              <a:t>的类别</a:t>
            </a:r>
          </a:p>
        </p:txBody>
      </p:sp>
    </p:spTree>
    <p:extLst>
      <p:ext uri="{BB962C8B-B14F-4D97-AF65-F5344CB8AC3E}">
        <p14:creationId xmlns:p14="http://schemas.microsoft.com/office/powerpoint/2010/main" val="310016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3608AD6-63B8-4770-925A-A9FC8EA91FF2}"/>
              </a:ext>
            </a:extLst>
          </p:cNvPr>
          <p:cNvPicPr>
            <a:picLocks noChangeAspect="1"/>
          </p:cNvPicPr>
          <p:nvPr/>
        </p:nvPicPr>
        <p:blipFill>
          <a:blip r:embed="rId2"/>
          <a:stretch>
            <a:fillRect/>
          </a:stretch>
        </p:blipFill>
        <p:spPr>
          <a:xfrm>
            <a:off x="457447" y="1688123"/>
            <a:ext cx="4578189" cy="4446679"/>
          </a:xfrm>
          <a:prstGeom prst="rect">
            <a:avLst/>
          </a:prstGeom>
          <a:ln w="19050">
            <a:solidFill>
              <a:schemeClr val="tx1"/>
            </a:solidFill>
          </a:ln>
        </p:spPr>
      </p:pic>
      <p:pic>
        <p:nvPicPr>
          <p:cNvPr id="8" name="图片 7">
            <a:extLst>
              <a:ext uri="{FF2B5EF4-FFF2-40B4-BE49-F238E27FC236}">
                <a16:creationId xmlns:a16="http://schemas.microsoft.com/office/drawing/2014/main" id="{E5926076-A9AD-4806-A699-CA8B2EBDBEFA}"/>
              </a:ext>
            </a:extLst>
          </p:cNvPr>
          <p:cNvPicPr>
            <a:picLocks noChangeAspect="1"/>
          </p:cNvPicPr>
          <p:nvPr/>
        </p:nvPicPr>
        <p:blipFill>
          <a:blip r:embed="rId3"/>
          <a:stretch>
            <a:fillRect/>
          </a:stretch>
        </p:blipFill>
        <p:spPr>
          <a:xfrm>
            <a:off x="7137512" y="1688122"/>
            <a:ext cx="4367274" cy="4446679"/>
          </a:xfrm>
          <a:prstGeom prst="rect">
            <a:avLst/>
          </a:prstGeom>
          <a:ln w="19050">
            <a:solidFill>
              <a:schemeClr val="tx1"/>
            </a:solidFill>
          </a:ln>
        </p:spPr>
      </p:pic>
      <p:sp>
        <p:nvSpPr>
          <p:cNvPr id="9" name="箭头: 右 8">
            <a:extLst>
              <a:ext uri="{FF2B5EF4-FFF2-40B4-BE49-F238E27FC236}">
                <a16:creationId xmlns:a16="http://schemas.microsoft.com/office/drawing/2014/main" id="{8BA00143-EDE8-4C5D-B59A-7739EFC8240C}"/>
              </a:ext>
            </a:extLst>
          </p:cNvPr>
          <p:cNvSpPr/>
          <p:nvPr/>
        </p:nvSpPr>
        <p:spPr>
          <a:xfrm>
            <a:off x="5733068" y="3469064"/>
            <a:ext cx="707010" cy="226243"/>
          </a:xfrm>
          <a:prstGeom prst="rightArrow">
            <a:avLst/>
          </a:prstGeom>
          <a:solidFill>
            <a:schemeClr val="bg2">
              <a:lumMod val="2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A9D27DA-03D4-4F38-98CC-A67360E17B56}"/>
              </a:ext>
            </a:extLst>
          </p:cNvPr>
          <p:cNvSpPr/>
          <p:nvPr/>
        </p:nvSpPr>
        <p:spPr>
          <a:xfrm>
            <a:off x="210532" y="129867"/>
            <a:ext cx="11981468" cy="800219"/>
          </a:xfrm>
          <a:prstGeom prst="rect">
            <a:avLst/>
          </a:prstGeom>
        </p:spPr>
        <p:txBody>
          <a:bodyPr wrap="square">
            <a:spAutoFit/>
          </a:bodyPr>
          <a:lstStyle/>
          <a:p>
            <a:r>
              <a:rPr lang="zh-CN" altLang="en-US" sz="2300" dirty="0">
                <a:solidFill>
                  <a:srgbClr val="000000"/>
                </a:solidFill>
                <a:latin typeface="Helvetica Neue"/>
              </a:rPr>
              <a:t>图中</a:t>
            </a:r>
            <a:r>
              <a:rPr lang="zh-CN" altLang="en-US" sz="2300" dirty="0">
                <a:solidFill>
                  <a:srgbClr val="00B050"/>
                </a:solidFill>
                <a:latin typeface="Helvetica Neue"/>
              </a:rPr>
              <a:t>绿色</a:t>
            </a:r>
            <a:r>
              <a:rPr lang="zh-CN" altLang="en-US" sz="2300" dirty="0">
                <a:solidFill>
                  <a:srgbClr val="000000"/>
                </a:solidFill>
                <a:latin typeface="Helvetica Neue"/>
              </a:rPr>
              <a:t>的点就是我们要预测的那个点，假设</a:t>
            </a:r>
            <a:r>
              <a:rPr lang="en-US" altLang="zh-CN" sz="2300" dirty="0">
                <a:solidFill>
                  <a:srgbClr val="000000"/>
                </a:solidFill>
                <a:latin typeface="Helvetica Neue"/>
              </a:rPr>
              <a:t>K=3</a:t>
            </a:r>
            <a:r>
              <a:rPr lang="zh-CN" altLang="en-US" sz="2300" dirty="0">
                <a:solidFill>
                  <a:srgbClr val="000000"/>
                </a:solidFill>
                <a:latin typeface="Helvetica Neue"/>
              </a:rPr>
              <a:t>。那么</a:t>
            </a:r>
            <a:r>
              <a:rPr lang="en-US" altLang="zh-CN" sz="2300" dirty="0">
                <a:solidFill>
                  <a:srgbClr val="000000"/>
                </a:solidFill>
                <a:latin typeface="Helvetica Neue"/>
              </a:rPr>
              <a:t>KNN</a:t>
            </a:r>
            <a:r>
              <a:rPr lang="zh-CN" altLang="en-US" sz="2300" dirty="0">
                <a:solidFill>
                  <a:srgbClr val="000000"/>
                </a:solidFill>
                <a:latin typeface="Helvetica Neue"/>
              </a:rPr>
              <a:t>算法就会找到与它距离最近的三个点（这里用圆圈把它圈起来了）</a:t>
            </a:r>
            <a:endParaRPr lang="zh-CN" altLang="en-US" sz="2300" dirty="0"/>
          </a:p>
        </p:txBody>
      </p:sp>
      <p:sp>
        <p:nvSpPr>
          <p:cNvPr id="11" name="矩形 10">
            <a:extLst>
              <a:ext uri="{FF2B5EF4-FFF2-40B4-BE49-F238E27FC236}">
                <a16:creationId xmlns:a16="http://schemas.microsoft.com/office/drawing/2014/main" id="{A1FC3B00-89E2-40A9-9843-8477EDE0B16D}"/>
              </a:ext>
            </a:extLst>
          </p:cNvPr>
          <p:cNvSpPr/>
          <p:nvPr/>
        </p:nvSpPr>
        <p:spPr>
          <a:xfrm>
            <a:off x="210532" y="894162"/>
            <a:ext cx="11770936" cy="446276"/>
          </a:xfrm>
          <a:prstGeom prst="rect">
            <a:avLst/>
          </a:prstGeom>
        </p:spPr>
        <p:txBody>
          <a:bodyPr wrap="square">
            <a:spAutoFit/>
          </a:bodyPr>
          <a:lstStyle/>
          <a:p>
            <a:r>
              <a:rPr lang="zh-CN" altLang="en-US" sz="2300" dirty="0">
                <a:solidFill>
                  <a:srgbClr val="000000"/>
                </a:solidFill>
                <a:latin typeface="Helvetica Neue"/>
              </a:rPr>
              <a:t>三个邻居中，</a:t>
            </a:r>
            <a:r>
              <a:rPr lang="zh-CN" altLang="en-US" sz="2300" dirty="0">
                <a:solidFill>
                  <a:srgbClr val="00B0F0"/>
                </a:solidFill>
                <a:latin typeface="Helvetica Neue"/>
              </a:rPr>
              <a:t>蓝色</a:t>
            </a:r>
            <a:r>
              <a:rPr lang="zh-CN" altLang="en-US" sz="2300" dirty="0">
                <a:solidFill>
                  <a:srgbClr val="000000"/>
                </a:solidFill>
                <a:latin typeface="Helvetica Neue"/>
              </a:rPr>
              <a:t>三角形多一些，新来的绿色点就归类到</a:t>
            </a:r>
            <a:r>
              <a:rPr lang="zh-CN" altLang="en-US" sz="2300" dirty="0">
                <a:solidFill>
                  <a:srgbClr val="00B0F0"/>
                </a:solidFill>
                <a:latin typeface="Helvetica Neue"/>
              </a:rPr>
              <a:t>蓝三角</a:t>
            </a:r>
            <a:r>
              <a:rPr lang="zh-CN" altLang="en-US" sz="2300" dirty="0">
                <a:solidFill>
                  <a:srgbClr val="000000"/>
                </a:solidFill>
                <a:latin typeface="Helvetica Neue"/>
              </a:rPr>
              <a:t>了。</a:t>
            </a:r>
          </a:p>
        </p:txBody>
      </p:sp>
    </p:spTree>
    <p:extLst>
      <p:ext uri="{BB962C8B-B14F-4D97-AF65-F5344CB8AC3E}">
        <p14:creationId xmlns:p14="http://schemas.microsoft.com/office/powerpoint/2010/main" val="319504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箭头: 右 8">
            <a:extLst>
              <a:ext uri="{FF2B5EF4-FFF2-40B4-BE49-F238E27FC236}">
                <a16:creationId xmlns:a16="http://schemas.microsoft.com/office/drawing/2014/main" id="{8BA00143-EDE8-4C5D-B59A-7739EFC8240C}"/>
              </a:ext>
            </a:extLst>
          </p:cNvPr>
          <p:cNvSpPr/>
          <p:nvPr/>
        </p:nvSpPr>
        <p:spPr>
          <a:xfrm>
            <a:off x="5733068" y="3469064"/>
            <a:ext cx="707010" cy="226243"/>
          </a:xfrm>
          <a:prstGeom prst="rightArrow">
            <a:avLst/>
          </a:prstGeom>
          <a:solidFill>
            <a:schemeClr val="bg2">
              <a:lumMod val="2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A9D27DA-03D4-4F38-98CC-A67360E17B56}"/>
              </a:ext>
            </a:extLst>
          </p:cNvPr>
          <p:cNvSpPr/>
          <p:nvPr/>
        </p:nvSpPr>
        <p:spPr>
          <a:xfrm>
            <a:off x="210532" y="129867"/>
            <a:ext cx="11981468" cy="830997"/>
          </a:xfrm>
          <a:prstGeom prst="rect">
            <a:avLst/>
          </a:prstGeom>
        </p:spPr>
        <p:txBody>
          <a:bodyPr wrap="square">
            <a:spAutoFit/>
          </a:bodyPr>
          <a:lstStyle/>
          <a:p>
            <a:r>
              <a:rPr lang="zh-CN" altLang="en-US" sz="2400" dirty="0"/>
              <a:t>但是，</a:t>
            </a:r>
            <a:r>
              <a:rPr lang="zh-CN" altLang="en-US" sz="2400" b="1" dirty="0"/>
              <a:t>当</a:t>
            </a:r>
            <a:r>
              <a:rPr lang="en-US" altLang="zh-CN" sz="2400" b="1" dirty="0"/>
              <a:t>K=5</a:t>
            </a:r>
            <a:r>
              <a:rPr lang="zh-CN" altLang="en-US" sz="2400" b="1" dirty="0"/>
              <a:t>的时候，判定就变成不一样了</a:t>
            </a:r>
            <a:r>
              <a:rPr lang="zh-CN" altLang="en-US" sz="2400" dirty="0"/>
              <a:t>。这次变成</a:t>
            </a:r>
            <a:r>
              <a:rPr lang="zh-CN" altLang="en-US" sz="2400" dirty="0">
                <a:solidFill>
                  <a:srgbClr val="FF0000"/>
                </a:solidFill>
              </a:rPr>
              <a:t>红圆</a:t>
            </a:r>
            <a:r>
              <a:rPr lang="zh-CN" altLang="en-US" sz="2400" dirty="0"/>
              <a:t>多一些，所以新来的绿点被归类成红圆。从这个例子中，我们就能看得出</a:t>
            </a:r>
            <a:r>
              <a:rPr lang="en-US" altLang="zh-CN" sz="2400" dirty="0">
                <a:highlight>
                  <a:srgbClr val="FFFF00"/>
                </a:highlight>
              </a:rPr>
              <a:t>K</a:t>
            </a:r>
            <a:r>
              <a:rPr lang="zh-CN" altLang="en-US" sz="2400" dirty="0">
                <a:highlight>
                  <a:srgbClr val="FFFF00"/>
                </a:highlight>
              </a:rPr>
              <a:t>的取值是很重要</a:t>
            </a:r>
            <a:r>
              <a:rPr lang="zh-CN" altLang="en-US" sz="2400" dirty="0"/>
              <a:t>的。</a:t>
            </a:r>
            <a:endParaRPr lang="zh-CN" altLang="en-US" sz="2800" dirty="0"/>
          </a:p>
        </p:txBody>
      </p:sp>
      <p:pic>
        <p:nvPicPr>
          <p:cNvPr id="12" name="图片 11">
            <a:extLst>
              <a:ext uri="{FF2B5EF4-FFF2-40B4-BE49-F238E27FC236}">
                <a16:creationId xmlns:a16="http://schemas.microsoft.com/office/drawing/2014/main" id="{57D90009-1EA7-4E0B-933E-9554121DC8A6}"/>
              </a:ext>
            </a:extLst>
          </p:cNvPr>
          <p:cNvPicPr>
            <a:picLocks noChangeAspect="1"/>
          </p:cNvPicPr>
          <p:nvPr/>
        </p:nvPicPr>
        <p:blipFill>
          <a:blip r:embed="rId2"/>
          <a:stretch>
            <a:fillRect/>
          </a:stretch>
        </p:blipFill>
        <p:spPr>
          <a:xfrm>
            <a:off x="211444" y="1376926"/>
            <a:ext cx="5124128" cy="4410517"/>
          </a:xfrm>
          <a:prstGeom prst="rect">
            <a:avLst/>
          </a:prstGeom>
          <a:ln w="19050">
            <a:solidFill>
              <a:schemeClr val="tx1"/>
            </a:solidFill>
          </a:ln>
        </p:spPr>
      </p:pic>
      <p:pic>
        <p:nvPicPr>
          <p:cNvPr id="2" name="图片 1">
            <a:extLst>
              <a:ext uri="{FF2B5EF4-FFF2-40B4-BE49-F238E27FC236}">
                <a16:creationId xmlns:a16="http://schemas.microsoft.com/office/drawing/2014/main" id="{960F944B-32BF-4DFF-B47F-61112803DA04}"/>
              </a:ext>
            </a:extLst>
          </p:cNvPr>
          <p:cNvPicPr>
            <a:picLocks noChangeAspect="1"/>
          </p:cNvPicPr>
          <p:nvPr/>
        </p:nvPicPr>
        <p:blipFill>
          <a:blip r:embed="rId3"/>
          <a:stretch>
            <a:fillRect/>
          </a:stretch>
        </p:blipFill>
        <p:spPr>
          <a:xfrm>
            <a:off x="6837574" y="1215928"/>
            <a:ext cx="4804528" cy="4732512"/>
          </a:xfrm>
          <a:prstGeom prst="rect">
            <a:avLst/>
          </a:prstGeom>
          <a:ln w="19050">
            <a:solidFill>
              <a:schemeClr val="tx1"/>
            </a:solidFill>
          </a:ln>
        </p:spPr>
      </p:pic>
    </p:spTree>
    <p:extLst>
      <p:ext uri="{BB962C8B-B14F-4D97-AF65-F5344CB8AC3E}">
        <p14:creationId xmlns:p14="http://schemas.microsoft.com/office/powerpoint/2010/main" val="9575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306379" y="544772"/>
            <a:ext cx="11748923" cy="1938992"/>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以上就是大概的原理。</a:t>
            </a:r>
            <a:endParaRPr lang="en-US" altLang="zh-CN"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需要考虑两个问题： </a:t>
            </a:r>
            <a:r>
              <a:rPr lang="en-US" altLang="zh-CN" sz="4000" dirty="0">
                <a:highlight>
                  <a:srgbClr val="FFFF00"/>
                </a:highlight>
                <a:latin typeface="黑体" panose="02010609060101010101" pitchFamily="49" charset="-122"/>
                <a:ea typeface="黑体" panose="02010609060101010101" pitchFamily="49" charset="-122"/>
              </a:rPr>
              <a:t>K</a:t>
            </a:r>
            <a:r>
              <a:rPr lang="zh-CN" altLang="en-US" sz="4000" dirty="0">
                <a:highlight>
                  <a:srgbClr val="FFFF00"/>
                </a:highlight>
                <a:latin typeface="黑体" panose="02010609060101010101" pitchFamily="49" charset="-122"/>
                <a:ea typeface="黑体" panose="02010609060101010101" pitchFamily="49" charset="-122"/>
              </a:rPr>
              <a:t>值的选取</a:t>
            </a:r>
            <a:r>
              <a:rPr lang="zh-CN" altLang="en-US" sz="4000" dirty="0">
                <a:latin typeface="黑体" panose="02010609060101010101" pitchFamily="49" charset="-122"/>
                <a:ea typeface="黑体" panose="02010609060101010101" pitchFamily="49" charset="-122"/>
              </a:rPr>
              <a:t>；</a:t>
            </a:r>
            <a:r>
              <a:rPr lang="zh-CN" altLang="en-US" sz="4000" dirty="0">
                <a:highlight>
                  <a:srgbClr val="FFFF00"/>
                </a:highlight>
                <a:latin typeface="黑体" panose="02010609060101010101" pitchFamily="49" charset="-122"/>
                <a:ea typeface="黑体" panose="02010609060101010101" pitchFamily="49" charset="-122"/>
              </a:rPr>
              <a:t>点间距离的计算</a:t>
            </a:r>
          </a:p>
        </p:txBody>
      </p:sp>
    </p:spTree>
    <p:extLst>
      <p:ext uri="{BB962C8B-B14F-4D97-AF65-F5344CB8AC3E}">
        <p14:creationId xmlns:p14="http://schemas.microsoft.com/office/powerpoint/2010/main" val="3221435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109220" y="1688622"/>
            <a:ext cx="9973559" cy="2654571"/>
          </a:xfrm>
          <a:prstGeom prst="rect">
            <a:avLst/>
          </a:prstGeom>
        </p:spPr>
        <p:txBody>
          <a:bodyPr wrap="square" lIns="68577" tIns="34289" rIns="68577" bIns="34289">
            <a:spAutoFit/>
          </a:bodyPr>
          <a:lstStyle/>
          <a:p>
            <a:pPr algn="ctr"/>
            <a:r>
              <a:rPr lang="zh-CN" altLang="en-US" sz="6000" b="1" dirty="0">
                <a:latin typeface="Gadugi" panose="020B0502040204020203" pitchFamily="34" charset="0"/>
                <a:ea typeface="Gadugi" panose="020B0502040204020203" pitchFamily="34" charset="0"/>
              </a:rPr>
              <a:t>单层感知机</a:t>
            </a:r>
            <a:endParaRPr lang="en-US" altLang="zh-CN" sz="6000" b="1" dirty="0">
              <a:latin typeface="Gadugi" panose="020B0502040204020203" pitchFamily="34" charset="0"/>
              <a:ea typeface="Gadugi" panose="020B0502040204020203" pitchFamily="34" charset="0"/>
            </a:endParaRPr>
          </a:p>
          <a:p>
            <a:pPr algn="ctr"/>
            <a:endParaRPr lang="en-US" altLang="zh-CN" sz="6000" b="1" dirty="0">
              <a:latin typeface="Gadugi" panose="020B0502040204020203" pitchFamily="34" charset="0"/>
              <a:ea typeface="Gadugi" panose="020B0502040204020203" pitchFamily="34" charset="0"/>
              <a:cs typeface="Times New Roman" panose="02020603050405020304" pitchFamily="18" charset="0"/>
            </a:endParaRPr>
          </a:p>
          <a:p>
            <a:pPr algn="ctr"/>
            <a:r>
              <a:rPr lang="zh-CN" altLang="en-US" sz="4400" dirty="0">
                <a:latin typeface="黑体" panose="02010609060101010101" pitchFamily="49" charset="-122"/>
                <a:ea typeface="黑体" panose="02010609060101010101" pitchFamily="49" charset="-122"/>
                <a:cs typeface="Times New Roman" panose="02020603050405020304" pitchFamily="18" charset="0"/>
              </a:rPr>
              <a:t>与门、或门、非门、与非门</a:t>
            </a:r>
            <a:r>
              <a:rPr lang="en-US" altLang="zh-CN" sz="4400" dirty="0">
                <a:latin typeface="黑体" panose="02010609060101010101" pitchFamily="49" charset="-122"/>
                <a:ea typeface="黑体" panose="02010609060101010101" pitchFamily="49" charset="-122"/>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888F8D02-9041-4C59-BC62-13DE0E5C6713}" type="slidenum">
              <a:rPr lang="zh-CN" altLang="en-US" sz="750"/>
              <a:t>2</a:t>
            </a:fld>
            <a:endParaRPr lang="zh-CN" altLang="en-US" sz="75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259245" y="488212"/>
            <a:ext cx="10760689" cy="2862322"/>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怎么确定一个合适的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值？</a:t>
            </a:r>
            <a:endParaRPr lang="en-US" altLang="zh-CN"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pPr marL="571500" indent="-571500">
              <a:buFont typeface="Arial" panose="020B0604020202020204" pitchFamily="34" charset="0"/>
              <a:buChar char="•"/>
            </a:pPr>
            <a:r>
              <a:rPr lang="zh-CN" altLang="en-US" sz="4000" dirty="0">
                <a:latin typeface="黑体" panose="02010609060101010101" pitchFamily="49" charset="-122"/>
                <a:ea typeface="黑体" panose="02010609060101010101" pitchFamily="49" charset="-122"/>
              </a:rPr>
              <a:t>对同一组</a:t>
            </a:r>
            <a:r>
              <a:rPr lang="zh-CN" altLang="en-US" sz="4000" dirty="0">
                <a:highlight>
                  <a:srgbClr val="FFFF00"/>
                </a:highlight>
                <a:latin typeface="黑体" panose="02010609060101010101" pitchFamily="49" charset="-122"/>
                <a:ea typeface="黑体" panose="02010609060101010101" pitchFamily="49" charset="-122"/>
              </a:rPr>
              <a:t>训练集和测试集</a:t>
            </a:r>
            <a:r>
              <a:rPr lang="zh-CN" altLang="en-US" sz="4000" dirty="0">
                <a:latin typeface="黑体" panose="02010609060101010101" pitchFamily="49" charset="-122"/>
                <a:ea typeface="黑体" panose="02010609060101010101" pitchFamily="49" charset="-122"/>
              </a:rPr>
              <a:t>做多次不同的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值，比较准确率</a:t>
            </a:r>
            <a:endParaRPr lang="en-US" altLang="zh-CN"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0426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5550" y="120566"/>
            <a:ext cx="11486553"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穷举不同的</a:t>
            </a:r>
            <a:r>
              <a:rPr lang="en-US" altLang="zh-CN" sz="3600" dirty="0">
                <a:latin typeface="黑体" panose="02010609060101010101" pitchFamily="49" charset="-122"/>
                <a:ea typeface="黑体" panose="02010609060101010101" pitchFamily="49" charset="-122"/>
              </a:rPr>
              <a:t>k</a:t>
            </a:r>
            <a:r>
              <a:rPr lang="zh-CN" altLang="en-US" sz="3600" dirty="0">
                <a:latin typeface="黑体" panose="02010609060101010101" pitchFamily="49" charset="-122"/>
                <a:ea typeface="黑体" panose="02010609060101010101" pitchFamily="49" charset="-122"/>
              </a:rPr>
              <a:t>值</a:t>
            </a:r>
            <a:endParaRPr lang="en-US" altLang="zh-CN" sz="66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E093AFE2-AADE-401E-BB9C-68751CF20C37}"/>
              </a:ext>
            </a:extLst>
          </p:cNvPr>
          <p:cNvPicPr>
            <a:picLocks noChangeAspect="1"/>
          </p:cNvPicPr>
          <p:nvPr/>
        </p:nvPicPr>
        <p:blipFill rotWithShape="1">
          <a:blip r:embed="rId3"/>
          <a:srcRect r="3855"/>
          <a:stretch/>
        </p:blipFill>
        <p:spPr>
          <a:xfrm>
            <a:off x="127115" y="1030847"/>
            <a:ext cx="11937769" cy="5030588"/>
          </a:xfrm>
          <a:prstGeom prst="rect">
            <a:avLst/>
          </a:prstGeom>
        </p:spPr>
      </p:pic>
    </p:spTree>
    <p:extLst>
      <p:ext uri="{BB962C8B-B14F-4D97-AF65-F5344CB8AC3E}">
        <p14:creationId xmlns:p14="http://schemas.microsoft.com/office/powerpoint/2010/main" val="148942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5550" y="120566"/>
            <a:ext cx="11486553"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穷举不同的</a:t>
            </a:r>
            <a:r>
              <a:rPr lang="en-US" altLang="zh-CN" sz="3600" dirty="0">
                <a:latin typeface="黑体" panose="02010609060101010101" pitchFamily="49" charset="-122"/>
                <a:ea typeface="黑体" panose="02010609060101010101" pitchFamily="49" charset="-122"/>
              </a:rPr>
              <a:t>k</a:t>
            </a:r>
            <a:r>
              <a:rPr lang="zh-CN" altLang="en-US" sz="3600" dirty="0">
                <a:latin typeface="黑体" panose="02010609060101010101" pitchFamily="49" charset="-122"/>
                <a:ea typeface="黑体" panose="02010609060101010101" pitchFamily="49" charset="-122"/>
              </a:rPr>
              <a:t>值</a:t>
            </a:r>
            <a:endParaRPr lang="en-US" altLang="zh-CN" sz="66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402CE6C2-AA7E-4267-952F-E41F36715B06}"/>
              </a:ext>
            </a:extLst>
          </p:cNvPr>
          <p:cNvPicPr>
            <a:picLocks noChangeAspect="1"/>
          </p:cNvPicPr>
          <p:nvPr/>
        </p:nvPicPr>
        <p:blipFill>
          <a:blip r:embed="rId3"/>
          <a:stretch>
            <a:fillRect/>
          </a:stretch>
        </p:blipFill>
        <p:spPr>
          <a:xfrm>
            <a:off x="155550" y="1108691"/>
            <a:ext cx="11915240" cy="2124703"/>
          </a:xfrm>
          <a:prstGeom prst="rect">
            <a:avLst/>
          </a:prstGeom>
        </p:spPr>
      </p:pic>
      <p:pic>
        <p:nvPicPr>
          <p:cNvPr id="5" name="图片 4">
            <a:extLst>
              <a:ext uri="{FF2B5EF4-FFF2-40B4-BE49-F238E27FC236}">
                <a16:creationId xmlns:a16="http://schemas.microsoft.com/office/drawing/2014/main" id="{E9E4AE8E-3C01-40A0-8F5C-D998A3E4167D}"/>
              </a:ext>
            </a:extLst>
          </p:cNvPr>
          <p:cNvPicPr>
            <a:picLocks noChangeAspect="1"/>
          </p:cNvPicPr>
          <p:nvPr/>
        </p:nvPicPr>
        <p:blipFill>
          <a:blip r:embed="rId4"/>
          <a:stretch>
            <a:fillRect/>
          </a:stretch>
        </p:blipFill>
        <p:spPr>
          <a:xfrm>
            <a:off x="155550" y="3839597"/>
            <a:ext cx="10658174" cy="779538"/>
          </a:xfrm>
          <a:prstGeom prst="rect">
            <a:avLst/>
          </a:prstGeom>
        </p:spPr>
      </p:pic>
    </p:spTree>
    <p:extLst>
      <p:ext uri="{BB962C8B-B14F-4D97-AF65-F5344CB8AC3E}">
        <p14:creationId xmlns:p14="http://schemas.microsoft.com/office/powerpoint/2010/main" val="2646768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202684" y="318529"/>
            <a:ext cx="11486553" cy="3785652"/>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怎么确定一个合适的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值？</a:t>
            </a:r>
            <a:endParaRPr lang="en-US" altLang="zh-CN"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a:p>
            <a:pPr marL="742950" indent="-742950">
              <a:buFont typeface="+mj-lt"/>
              <a:buAutoNum type="arabicPeriod"/>
            </a:pPr>
            <a:r>
              <a:rPr lang="zh-CN" altLang="en-US" sz="4000" dirty="0">
                <a:solidFill>
                  <a:schemeClr val="bg1">
                    <a:lumMod val="75000"/>
                  </a:schemeClr>
                </a:solidFill>
                <a:latin typeface="黑体" panose="02010609060101010101" pitchFamily="49" charset="-122"/>
                <a:ea typeface="黑体" panose="02010609060101010101" pitchFamily="49" charset="-122"/>
              </a:rPr>
              <a:t>对同一组训练集和测试集做多次不同的</a:t>
            </a:r>
            <a:r>
              <a:rPr lang="en-US" altLang="zh-CN" sz="4000" dirty="0">
                <a:solidFill>
                  <a:schemeClr val="bg1">
                    <a:lumMod val="75000"/>
                  </a:schemeClr>
                </a:solidFill>
                <a:latin typeface="黑体" panose="02010609060101010101" pitchFamily="49" charset="-122"/>
                <a:ea typeface="黑体" panose="02010609060101010101" pitchFamily="49" charset="-122"/>
              </a:rPr>
              <a:t>K</a:t>
            </a:r>
            <a:r>
              <a:rPr lang="zh-CN" altLang="en-US" sz="4000" dirty="0">
                <a:solidFill>
                  <a:schemeClr val="bg1">
                    <a:lumMod val="75000"/>
                  </a:schemeClr>
                </a:solidFill>
                <a:latin typeface="黑体" panose="02010609060101010101" pitchFamily="49" charset="-122"/>
                <a:ea typeface="黑体" panose="02010609060101010101" pitchFamily="49" charset="-122"/>
              </a:rPr>
              <a:t>值，比较准确率</a:t>
            </a:r>
            <a:endParaRPr lang="en-US" altLang="zh-CN" sz="4000" dirty="0">
              <a:solidFill>
                <a:schemeClr val="bg1">
                  <a:lumMod val="75000"/>
                </a:schemeClr>
              </a:solidFill>
              <a:latin typeface="黑体" panose="02010609060101010101" pitchFamily="49" charset="-122"/>
              <a:ea typeface="黑体" panose="02010609060101010101" pitchFamily="49" charset="-122"/>
            </a:endParaRPr>
          </a:p>
          <a:p>
            <a:pPr marL="742950" indent="-742950">
              <a:buFont typeface="+mj-lt"/>
              <a:buAutoNum type="arabicPeriod"/>
            </a:pPr>
            <a:endParaRPr lang="en-US" altLang="zh-CN" sz="4000" dirty="0">
              <a:latin typeface="黑体" panose="02010609060101010101" pitchFamily="49" charset="-122"/>
              <a:ea typeface="黑体" panose="02010609060101010101" pitchFamily="49" charset="-122"/>
            </a:endParaRPr>
          </a:p>
          <a:p>
            <a:pPr marL="742950" indent="-742950">
              <a:buFont typeface="+mj-lt"/>
              <a:buAutoNum type="arabicPeriod"/>
            </a:pPr>
            <a:r>
              <a:rPr lang="zh-CN" altLang="en-US" sz="4000" dirty="0">
                <a:latin typeface="黑体" panose="02010609060101010101" pitchFamily="49" charset="-122"/>
                <a:ea typeface="黑体" panose="02010609060101010101" pitchFamily="49" charset="-122"/>
              </a:rPr>
              <a:t>在</a:t>
            </a:r>
            <a:r>
              <a:rPr lang="en-US" altLang="zh-CN" sz="4000" dirty="0">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的基础上增加交叉验证。</a:t>
            </a:r>
            <a:endParaRPr lang="en-US" altLang="zh-CN" sz="4000" dirty="0">
              <a:latin typeface="黑体" panose="02010609060101010101" pitchFamily="49" charset="-122"/>
              <a:ea typeface="黑体" panose="02010609060101010101" pitchFamily="49" charset="-122"/>
            </a:endParaRPr>
          </a:p>
        </p:txBody>
      </p:sp>
      <p:grpSp>
        <p:nvGrpSpPr>
          <p:cNvPr id="5" name="组合 4">
            <a:extLst>
              <a:ext uri="{FF2B5EF4-FFF2-40B4-BE49-F238E27FC236}">
                <a16:creationId xmlns:a16="http://schemas.microsoft.com/office/drawing/2014/main" id="{7FAF7318-E5B8-463B-9F23-17FF450985CB}"/>
              </a:ext>
            </a:extLst>
          </p:cNvPr>
          <p:cNvGrpSpPr/>
          <p:nvPr/>
        </p:nvGrpSpPr>
        <p:grpSpPr>
          <a:xfrm>
            <a:off x="5184743" y="4542510"/>
            <a:ext cx="3652886" cy="1698034"/>
            <a:chOff x="5184743" y="4542510"/>
            <a:chExt cx="3652886" cy="1698034"/>
          </a:xfrm>
        </p:grpSpPr>
        <p:sp>
          <p:nvSpPr>
            <p:cNvPr id="3" name="对话气泡: 椭圆形 2">
              <a:extLst>
                <a:ext uri="{FF2B5EF4-FFF2-40B4-BE49-F238E27FC236}">
                  <a16:creationId xmlns:a16="http://schemas.microsoft.com/office/drawing/2014/main" id="{5AB77AF6-5B92-455B-B14D-F1567E82E60F}"/>
                </a:ext>
              </a:extLst>
            </p:cNvPr>
            <p:cNvSpPr/>
            <p:nvPr/>
          </p:nvSpPr>
          <p:spPr>
            <a:xfrm flipV="1">
              <a:off x="5184743" y="4542510"/>
              <a:ext cx="3652886" cy="1698034"/>
            </a:xfrm>
            <a:prstGeom prst="wedgeEllipseCallou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71BB98D-1D63-4B5A-8F17-2BC40CC9079F}"/>
                </a:ext>
              </a:extLst>
            </p:cNvPr>
            <p:cNvSpPr txBox="1"/>
            <p:nvPr/>
          </p:nvSpPr>
          <p:spPr>
            <a:xfrm>
              <a:off x="5184743" y="5129917"/>
              <a:ext cx="3440782" cy="523220"/>
            </a:xfrm>
            <a:prstGeom prst="rect">
              <a:avLst/>
            </a:prstGeom>
            <a:noFill/>
          </p:spPr>
          <p:txBody>
            <a:bodyPr wrap="square" rtlCol="0">
              <a:spAutoFit/>
            </a:bodyPr>
            <a:lstStyle/>
            <a:p>
              <a:r>
                <a:rPr lang="zh-CN" altLang="en-US" sz="2800" b="1" dirty="0">
                  <a:latin typeface="黑体" panose="02010609060101010101" pitchFamily="49" charset="-122"/>
                  <a:ea typeface="黑体" panose="02010609060101010101" pitchFamily="49" charset="-122"/>
                </a:rPr>
                <a:t>为什么要加交叉验证？</a:t>
              </a:r>
            </a:p>
          </p:txBody>
        </p:sp>
      </p:grpSp>
    </p:spTree>
    <p:extLst>
      <p:ext uri="{BB962C8B-B14F-4D97-AF65-F5344CB8AC3E}">
        <p14:creationId xmlns:p14="http://schemas.microsoft.com/office/powerpoint/2010/main" val="43040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446990" y="1232928"/>
            <a:ext cx="11298017" cy="3170099"/>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道理其实很简单！因为我们现在的目的就是选取最好的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值。那具体用什么数据来评估</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的好坏呢？就是在</a:t>
            </a:r>
            <a:r>
              <a:rPr lang="zh-CN" altLang="en-US" sz="4000" dirty="0">
                <a:highlight>
                  <a:srgbClr val="FFFF00"/>
                </a:highlight>
                <a:latin typeface="黑体" panose="02010609060101010101" pitchFamily="49" charset="-122"/>
                <a:ea typeface="黑体" panose="02010609060101010101" pitchFamily="49" charset="-122"/>
              </a:rPr>
              <a:t>测试集</a:t>
            </a:r>
            <a:r>
              <a:rPr lang="zh-CN" altLang="en-US" sz="4000" dirty="0">
                <a:latin typeface="黑体" panose="02010609060101010101" pitchFamily="49" charset="-122"/>
                <a:ea typeface="黑体" panose="02010609060101010101" pitchFamily="49" charset="-122"/>
              </a:rPr>
              <a:t>上验证不同的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 而</a:t>
            </a:r>
            <a:r>
              <a:rPr lang="en-US" altLang="zh-CN" sz="4000" dirty="0">
                <a:highlight>
                  <a:srgbClr val="FFFF00"/>
                </a:highlight>
                <a:latin typeface="黑体" panose="02010609060101010101" pitchFamily="49" charset="-122"/>
                <a:ea typeface="黑体" panose="02010609060101010101" pitchFamily="49" charset="-122"/>
              </a:rPr>
              <a:t>1.</a:t>
            </a:r>
            <a:r>
              <a:rPr lang="zh-CN" altLang="en-US" sz="4000" dirty="0">
                <a:latin typeface="黑体" panose="02010609060101010101" pitchFamily="49" charset="-122"/>
                <a:ea typeface="黑体" panose="02010609060101010101" pitchFamily="49" charset="-122"/>
              </a:rPr>
              <a:t>的方法中测试集是固定的，测试集的好坏决定了</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值的好坏，所以加入交叉验证。在不同的测试集上验证不同的</a:t>
            </a:r>
            <a:r>
              <a:rPr lang="en-US" altLang="zh-CN" sz="4000" dirty="0">
                <a:latin typeface="黑体" panose="02010609060101010101" pitchFamily="49" charset="-122"/>
                <a:ea typeface="黑体" panose="02010609060101010101" pitchFamily="49" charset="-122"/>
              </a:rPr>
              <a:t>K</a:t>
            </a:r>
            <a:r>
              <a:rPr lang="zh-CN" altLang="en-US" sz="4000" dirty="0">
                <a:latin typeface="黑体" panose="02010609060101010101" pitchFamily="49" charset="-122"/>
                <a:ea typeface="黑体" panose="02010609060101010101" pitchFamily="49" charset="-122"/>
              </a:rPr>
              <a:t>！</a:t>
            </a:r>
            <a:endParaRPr lang="en-US" altLang="zh-CN" sz="7200"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6D6B4B2D-C00F-461E-9FBF-979FC21BE66A}"/>
              </a:ext>
            </a:extLst>
          </p:cNvPr>
          <p:cNvSpPr/>
          <p:nvPr/>
        </p:nvSpPr>
        <p:spPr>
          <a:xfrm>
            <a:off x="2592476" y="5257426"/>
            <a:ext cx="7007046" cy="954107"/>
          </a:xfrm>
          <a:prstGeom prst="rect">
            <a:avLst/>
          </a:prstGeom>
        </p:spPr>
        <p:txBody>
          <a:bodyPr wrap="none">
            <a:spAutoFit/>
          </a:bodyPr>
          <a:lstStyle/>
          <a:p>
            <a:pPr algn="ctr"/>
            <a:r>
              <a:rPr lang="en-US" altLang="zh-CN" sz="2800" b="1" u="sng" dirty="0">
                <a:latin typeface="黑体" panose="02010609060101010101" pitchFamily="49" charset="-122"/>
                <a:ea typeface="黑体" panose="02010609060101010101" pitchFamily="49" charset="-122"/>
              </a:rPr>
              <a:t>KNN</a:t>
            </a:r>
            <a:r>
              <a:rPr lang="zh-CN" altLang="en-US" sz="2800" b="1" u="sng" dirty="0">
                <a:latin typeface="黑体" panose="02010609060101010101" pitchFamily="49" charset="-122"/>
                <a:ea typeface="黑体" panose="02010609060101010101" pitchFamily="49" charset="-122"/>
              </a:rPr>
              <a:t>与交叉验证</a:t>
            </a:r>
            <a:endParaRPr lang="en-US" altLang="zh-CN" sz="2800" u="sng" dirty="0">
              <a:latin typeface="黑体" panose="02010609060101010101" pitchFamily="49" charset="-122"/>
              <a:ea typeface="黑体" panose="02010609060101010101" pitchFamily="49" charset="-122"/>
              <a:hlinkClick r:id="rId3"/>
            </a:endParaRPr>
          </a:p>
          <a:p>
            <a:pPr algn="ctr"/>
            <a:r>
              <a:rPr lang="en-US" altLang="zh-CN" sz="2800" dirty="0">
                <a:latin typeface="黑体" panose="02010609060101010101" pitchFamily="49" charset="-122"/>
                <a:ea typeface="黑体" panose="02010609060101010101" pitchFamily="49" charset="-122"/>
                <a:hlinkClick r:id="rId3"/>
              </a:rPr>
              <a:t>https://www.jianshu.com/p/21483858fcf6</a:t>
            </a: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1014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306379" y="544772"/>
            <a:ext cx="11748923" cy="1938992"/>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以上就是大概的原理。</a:t>
            </a:r>
            <a:endParaRPr lang="en-US" altLang="zh-CN" sz="4000" dirty="0">
              <a:latin typeface="黑体" panose="02010609060101010101" pitchFamily="49" charset="-122"/>
              <a:ea typeface="黑体" panose="02010609060101010101" pitchFamily="49" charset="-122"/>
            </a:endParaRPr>
          </a:p>
          <a:p>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需要考虑两个问题： </a:t>
            </a:r>
            <a:r>
              <a:rPr lang="en-US" altLang="zh-CN" sz="4000" dirty="0">
                <a:solidFill>
                  <a:schemeClr val="bg1">
                    <a:lumMod val="75000"/>
                  </a:schemeClr>
                </a:solidFill>
                <a:latin typeface="黑体" panose="02010609060101010101" pitchFamily="49" charset="-122"/>
                <a:ea typeface="黑体" panose="02010609060101010101" pitchFamily="49" charset="-122"/>
              </a:rPr>
              <a:t>K</a:t>
            </a:r>
            <a:r>
              <a:rPr lang="zh-CN" altLang="en-US" sz="4000" dirty="0">
                <a:solidFill>
                  <a:schemeClr val="bg1">
                    <a:lumMod val="75000"/>
                  </a:schemeClr>
                </a:solidFill>
                <a:latin typeface="黑体" panose="02010609060101010101" pitchFamily="49" charset="-122"/>
                <a:ea typeface="黑体" panose="02010609060101010101" pitchFamily="49" charset="-122"/>
              </a:rPr>
              <a:t>值的选取</a:t>
            </a:r>
            <a:r>
              <a:rPr lang="zh-CN" altLang="en-US" sz="4000" dirty="0">
                <a:latin typeface="黑体" panose="02010609060101010101" pitchFamily="49" charset="-122"/>
                <a:ea typeface="黑体" panose="02010609060101010101" pitchFamily="49" charset="-122"/>
              </a:rPr>
              <a:t>；</a:t>
            </a:r>
            <a:r>
              <a:rPr lang="zh-CN" altLang="en-US" sz="4000" dirty="0">
                <a:highlight>
                  <a:srgbClr val="FFFF00"/>
                </a:highlight>
                <a:latin typeface="黑体" panose="02010609060101010101" pitchFamily="49" charset="-122"/>
                <a:ea typeface="黑体" panose="02010609060101010101" pitchFamily="49" charset="-122"/>
              </a:rPr>
              <a:t>点间距离的计算</a:t>
            </a:r>
          </a:p>
        </p:txBody>
      </p:sp>
    </p:spTree>
    <p:extLst>
      <p:ext uri="{BB962C8B-B14F-4D97-AF65-F5344CB8AC3E}">
        <p14:creationId xmlns:p14="http://schemas.microsoft.com/office/powerpoint/2010/main" val="3943045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3979" y="70546"/>
            <a:ext cx="11884041" cy="707886"/>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曼哈顿距离</a:t>
            </a:r>
            <a:endParaRPr lang="en-US" altLang="zh-CN" sz="4000" dirty="0">
              <a:latin typeface="黑体" panose="02010609060101010101" pitchFamily="49" charset="-122"/>
              <a:ea typeface="黑体" panose="02010609060101010101" pitchFamily="49" charset="-122"/>
            </a:endParaRPr>
          </a:p>
        </p:txBody>
      </p:sp>
      <p:pic>
        <p:nvPicPr>
          <p:cNvPr id="3074" name="Picture 2" descr="图1 曼哈顿距离">
            <a:extLst>
              <a:ext uri="{FF2B5EF4-FFF2-40B4-BE49-F238E27FC236}">
                <a16:creationId xmlns:a16="http://schemas.microsoft.com/office/drawing/2014/main" id="{4F217895-52A4-4FF0-B0BF-68407F4A8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707" y="1413590"/>
            <a:ext cx="4519956" cy="45199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584F633-C22F-4EDF-BF97-C9C78FE19707}"/>
              </a:ext>
            </a:extLst>
          </p:cNvPr>
          <p:cNvSpPr/>
          <p:nvPr/>
        </p:nvSpPr>
        <p:spPr>
          <a:xfrm>
            <a:off x="153979" y="1409231"/>
            <a:ext cx="6755868" cy="4524315"/>
          </a:xfrm>
          <a:prstGeom prst="rect">
            <a:avLst/>
          </a:prstGeom>
        </p:spPr>
        <p:txBody>
          <a:bodyPr wrap="square">
            <a:spAutoFit/>
          </a:bodyPr>
          <a:lstStyle/>
          <a:p>
            <a:r>
              <a:rPr lang="zh-CN" altLang="en-US" sz="2400" dirty="0">
                <a:solidFill>
                  <a:srgbClr val="FF0000"/>
                </a:solidFill>
                <a:latin typeface="黑体" panose="02010609060101010101" pitchFamily="49" charset="-122"/>
                <a:ea typeface="黑体" panose="02010609060101010101" pitchFamily="49" charset="-122"/>
              </a:rPr>
              <a:t>红线</a:t>
            </a:r>
            <a:r>
              <a:rPr lang="zh-CN" altLang="en-US" sz="2400" dirty="0">
                <a:solidFill>
                  <a:srgbClr val="333333"/>
                </a:solidFill>
                <a:latin typeface="黑体" panose="02010609060101010101" pitchFamily="49" charset="-122"/>
                <a:ea typeface="黑体" panose="02010609060101010101" pitchFamily="49" charset="-122"/>
              </a:rPr>
              <a:t>代表曼哈顿距离，</a:t>
            </a:r>
            <a:r>
              <a:rPr lang="zh-CN" altLang="en-US" sz="2400" dirty="0">
                <a:solidFill>
                  <a:srgbClr val="00B050"/>
                </a:solidFill>
                <a:latin typeface="黑体" panose="02010609060101010101" pitchFamily="49" charset="-122"/>
                <a:ea typeface="黑体" panose="02010609060101010101" pitchFamily="49" charset="-122"/>
              </a:rPr>
              <a:t>绿线</a:t>
            </a:r>
            <a:r>
              <a:rPr lang="zh-CN" altLang="en-US" sz="2400" dirty="0">
                <a:solidFill>
                  <a:srgbClr val="333333"/>
                </a:solidFill>
                <a:latin typeface="黑体" panose="02010609060101010101" pitchFamily="49" charset="-122"/>
                <a:ea typeface="黑体" panose="02010609060101010101" pitchFamily="49" charset="-122"/>
              </a:rPr>
              <a:t>代表</a:t>
            </a:r>
            <a:r>
              <a:rPr lang="zh-CN" altLang="en-US" sz="2400" u="sng" dirty="0">
                <a:latin typeface="黑体" panose="02010609060101010101" pitchFamily="49" charset="-122"/>
                <a:ea typeface="黑体" panose="02010609060101010101" pitchFamily="49" charset="-122"/>
              </a:rPr>
              <a:t>欧氏距离</a:t>
            </a:r>
            <a:r>
              <a:rPr lang="zh-CN" altLang="en-US" sz="2400" dirty="0">
                <a:latin typeface="黑体" panose="02010609060101010101" pitchFamily="49" charset="-122"/>
                <a:ea typeface="黑体" panose="02010609060101010101" pitchFamily="49" charset="-122"/>
              </a:rPr>
              <a:t>，也就是</a:t>
            </a:r>
            <a:r>
              <a:rPr lang="zh-CN" altLang="en-US" sz="2400" u="sng" dirty="0">
                <a:latin typeface="黑体" panose="02010609060101010101" pitchFamily="49" charset="-122"/>
                <a:ea typeface="黑体" panose="02010609060101010101" pitchFamily="49" charset="-122"/>
              </a:rPr>
              <a:t>直线距离</a:t>
            </a:r>
            <a:r>
              <a:rPr lang="zh-CN" altLang="en-US" sz="2400" dirty="0">
                <a:latin typeface="黑体" panose="02010609060101010101" pitchFamily="49" charset="-122"/>
                <a:ea typeface="黑体" panose="02010609060101010101" pitchFamily="49" charset="-122"/>
              </a:rPr>
              <a:t>，而</a:t>
            </a:r>
            <a:r>
              <a:rPr lang="zh-CN" altLang="en-US" sz="2400" dirty="0">
                <a:solidFill>
                  <a:srgbClr val="00B0F0"/>
                </a:solidFill>
                <a:latin typeface="黑体" panose="02010609060101010101" pitchFamily="49" charset="-122"/>
                <a:ea typeface="黑体" panose="02010609060101010101" pitchFamily="49" charset="-122"/>
              </a:rPr>
              <a:t>蓝线</a:t>
            </a:r>
            <a:r>
              <a:rPr lang="zh-CN" altLang="en-US" sz="2400" dirty="0">
                <a:latin typeface="黑体" panose="02010609060101010101" pitchFamily="49" charset="-122"/>
                <a:ea typeface="黑体" panose="02010609060101010101" pitchFamily="49" charset="-122"/>
              </a:rPr>
              <a:t>和</a:t>
            </a:r>
            <a:r>
              <a:rPr lang="zh-CN" altLang="en-US" sz="2400" dirty="0">
                <a:solidFill>
                  <a:schemeClr val="accent4">
                    <a:lumMod val="60000"/>
                    <a:lumOff val="40000"/>
                  </a:schemeClr>
                </a:solidFill>
                <a:latin typeface="黑体" panose="02010609060101010101" pitchFamily="49" charset="-122"/>
                <a:ea typeface="黑体" panose="02010609060101010101" pitchFamily="49" charset="-122"/>
              </a:rPr>
              <a:t>黄线</a:t>
            </a:r>
            <a:r>
              <a:rPr lang="zh-CN" altLang="en-US" sz="2400" dirty="0">
                <a:latin typeface="黑体" panose="02010609060101010101" pitchFamily="49" charset="-122"/>
                <a:ea typeface="黑体" panose="02010609060101010101" pitchFamily="49" charset="-122"/>
              </a:rPr>
              <a:t>代表等价的曼哈顿距离。</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曼哈顿距离</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两点在南北方向上的距离加上在东西方向上的距离，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即</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d(</a:t>
            </a:r>
            <a:r>
              <a:rPr lang="en-US" altLang="zh-CN" sz="2400" b="1" dirty="0" err="1">
                <a:latin typeface="Times New Roman" panose="02020603050405020304" pitchFamily="18" charset="0"/>
                <a:ea typeface="黑体" panose="02010609060101010101" pitchFamily="49" charset="-122"/>
                <a:cs typeface="Times New Roman" panose="02020603050405020304" pitchFamily="18" charset="0"/>
              </a:rPr>
              <a:t>i,j</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)=|xi-</a:t>
            </a:r>
            <a:r>
              <a:rPr lang="en-US" altLang="zh-CN" sz="2400" b="1" dirty="0" err="1">
                <a:latin typeface="Times New Roman" panose="02020603050405020304" pitchFamily="18" charset="0"/>
                <a:ea typeface="黑体" panose="02010609060101010101" pitchFamily="49" charset="-122"/>
                <a:cs typeface="Times New Roman" panose="02020603050405020304" pitchFamily="18" charset="0"/>
              </a:rPr>
              <a:t>xj</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err="1">
                <a:latin typeface="Times New Roman" panose="02020603050405020304" pitchFamily="18" charset="0"/>
                <a:ea typeface="黑体" panose="02010609060101010101" pitchFamily="49" charset="-122"/>
                <a:cs typeface="Times New Roman" panose="02020603050405020304" pitchFamily="18" charset="0"/>
              </a:rPr>
              <a:t>yi-yj</a:t>
            </a:r>
            <a:r>
              <a:rPr lang="en-US" altLang="zh-CN" sz="2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对于一个具有正南正北、正东正西方向规则布局的城镇街道，从一点到达另一点的距离正是在南北方向上旅行的距离加上在东西方向上旅行的</a:t>
            </a:r>
            <a:r>
              <a:rPr lang="zh-CN" altLang="en-US" sz="2400" dirty="0">
                <a:solidFill>
                  <a:srgbClr val="333333"/>
                </a:solidFill>
                <a:latin typeface="黑体" panose="02010609060101010101" pitchFamily="49" charset="-122"/>
                <a:ea typeface="黑体" panose="02010609060101010101" pitchFamily="49" charset="-122"/>
              </a:rPr>
              <a:t>距离，因此，曼哈顿距离又称为出租车距离。</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4588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3980" y="70546"/>
            <a:ext cx="2268710" cy="707886"/>
          </a:xfrm>
          <a:prstGeom prst="rect">
            <a:avLst/>
          </a:prstGeom>
          <a:noFill/>
        </p:spPr>
        <p:txBody>
          <a:bodyPr wrap="square" rtlCol="0">
            <a:spAutoFit/>
          </a:bodyPr>
          <a:lstStyle/>
          <a:p>
            <a:r>
              <a:rPr lang="zh-CN" altLang="en-US" sz="4000" dirty="0">
                <a:latin typeface="黑体" panose="02010609060101010101" pitchFamily="49" charset="-122"/>
                <a:ea typeface="黑体" panose="02010609060101010101" pitchFamily="49" charset="-122"/>
              </a:rPr>
              <a:t>欧式距离</a:t>
            </a:r>
            <a:endParaRPr lang="en-US" altLang="zh-CN" sz="4000" dirty="0">
              <a:solidFill>
                <a:schemeClr val="bg2">
                  <a:lumMod val="50000"/>
                </a:schemeClr>
              </a:solidFill>
              <a:latin typeface="黑体" panose="02010609060101010101" pitchFamily="49" charset="-122"/>
              <a:ea typeface="黑体" panose="02010609060101010101" pitchFamily="49" charset="-122"/>
            </a:endParaRPr>
          </a:p>
        </p:txBody>
      </p:sp>
      <p:grpSp>
        <p:nvGrpSpPr>
          <p:cNvPr id="3" name="组合 2">
            <a:extLst>
              <a:ext uri="{FF2B5EF4-FFF2-40B4-BE49-F238E27FC236}">
                <a16:creationId xmlns:a16="http://schemas.microsoft.com/office/drawing/2014/main" id="{826B8DA2-E222-41AD-8F15-03958B8D0FF8}"/>
              </a:ext>
            </a:extLst>
          </p:cNvPr>
          <p:cNvGrpSpPr/>
          <p:nvPr/>
        </p:nvGrpSpPr>
        <p:grpSpPr>
          <a:xfrm>
            <a:off x="3132849" y="1154708"/>
            <a:ext cx="6755868" cy="5058783"/>
            <a:chOff x="153979" y="1409231"/>
            <a:chExt cx="6755868" cy="5058783"/>
          </a:xfrm>
        </p:grpSpPr>
        <p:sp>
          <p:nvSpPr>
            <p:cNvPr id="4" name="矩形 3">
              <a:extLst>
                <a:ext uri="{FF2B5EF4-FFF2-40B4-BE49-F238E27FC236}">
                  <a16:creationId xmlns:a16="http://schemas.microsoft.com/office/drawing/2014/main" id="{B584F633-C22F-4EDF-BF97-C9C78FE19707}"/>
                </a:ext>
              </a:extLst>
            </p:cNvPr>
            <p:cNvSpPr/>
            <p:nvPr/>
          </p:nvSpPr>
          <p:spPr>
            <a:xfrm>
              <a:off x="153979" y="1409231"/>
              <a:ext cx="6755868" cy="4524315"/>
            </a:xfrm>
            <a:prstGeom prst="rect">
              <a:avLst/>
            </a:prstGeom>
          </p:spPr>
          <p:txBody>
            <a:bodyPr wrap="square">
              <a:spAutoFit/>
            </a:bodyPr>
            <a:lstStyle/>
            <a:p>
              <a:r>
                <a:rPr lang="zh-CN" altLang="en-US" sz="2400" b="1" u="sng" dirty="0">
                  <a:latin typeface="黑体" panose="02010609060101010101" pitchFamily="49" charset="-122"/>
                  <a:ea typeface="黑体" panose="02010609060101010101" pitchFamily="49" charset="-122"/>
                </a:rPr>
                <a:t>欧氏距离</a:t>
              </a:r>
              <a:r>
                <a:rPr lang="zh-CN" altLang="en-US" sz="2400" dirty="0">
                  <a:latin typeface="黑体" panose="02010609060101010101" pitchFamily="49" charset="-122"/>
                  <a:ea typeface="黑体" panose="02010609060101010101" pitchFamily="49" charset="-122"/>
                </a:rPr>
                <a:t>是最易于理解的一种距离计算方法，源自欧氏空间中两点间的距离公式。</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两点距离</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三点距离</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N</a:t>
              </a:r>
              <a:r>
                <a:rPr lang="zh-CN" altLang="en-US" sz="2400" dirty="0">
                  <a:latin typeface="黑体" panose="02010609060101010101" pitchFamily="49" charset="-122"/>
                  <a:ea typeface="黑体" panose="02010609060101010101" pitchFamily="49" charset="-122"/>
                </a:rPr>
                <a:t>点距离</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endParaRPr lang="zh-CN" altLang="en-US" sz="2400" dirty="0">
                <a:latin typeface="黑体" panose="02010609060101010101" pitchFamily="49" charset="-122"/>
                <a:ea typeface="黑体" panose="02010609060101010101" pitchFamily="49" charset="-122"/>
              </a:endParaRPr>
            </a:p>
          </p:txBody>
        </p:sp>
        <p:pic>
          <p:nvPicPr>
            <p:cNvPr id="5124" name="Picture 4" descr="https://pic002.cnblogs.com/images/2011/63234/2011030823203337.png">
              <a:extLst>
                <a:ext uri="{FF2B5EF4-FFF2-40B4-BE49-F238E27FC236}">
                  <a16:creationId xmlns:a16="http://schemas.microsoft.com/office/drawing/2014/main" id="{D2163B7B-28F0-4F7C-B84B-54CD4A177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8" y="2791838"/>
              <a:ext cx="4027211" cy="7619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pic002.cnblogs.com/images/2011/63234/2011030823204453.png">
              <a:extLst>
                <a:ext uri="{FF2B5EF4-FFF2-40B4-BE49-F238E27FC236}">
                  <a16:creationId xmlns:a16="http://schemas.microsoft.com/office/drawing/2014/main" id="{6B6F38B3-3D02-4AD8-A85F-23DF68117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8" y="4088211"/>
              <a:ext cx="4529138" cy="6000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pic002.cnblogs.com/images/2011/63234/2011030823205483.png">
              <a:extLst>
                <a:ext uri="{FF2B5EF4-FFF2-40B4-BE49-F238E27FC236}">
                  <a16:creationId xmlns:a16="http://schemas.microsoft.com/office/drawing/2014/main" id="{1A1F0904-1B21-46B6-B980-11C1D6E2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8" y="5246666"/>
              <a:ext cx="2589846" cy="122134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文本框 9">
            <a:extLst>
              <a:ext uri="{FF2B5EF4-FFF2-40B4-BE49-F238E27FC236}">
                <a16:creationId xmlns:a16="http://schemas.microsoft.com/office/drawing/2014/main" id="{BE778B30-FB18-4863-80DF-A82CA8486586}"/>
              </a:ext>
            </a:extLst>
          </p:cNvPr>
          <p:cNvSpPr txBox="1"/>
          <p:nvPr/>
        </p:nvSpPr>
        <p:spPr>
          <a:xfrm>
            <a:off x="2422690" y="109462"/>
            <a:ext cx="4440023" cy="707886"/>
          </a:xfrm>
          <a:prstGeom prst="rect">
            <a:avLst/>
          </a:prstGeom>
          <a:noFill/>
        </p:spPr>
        <p:txBody>
          <a:bodyPr wrap="square" rtlCol="0">
            <a:spAutoFit/>
          </a:bodyPr>
          <a:lstStyle/>
          <a:p>
            <a:r>
              <a:rPr lang="zh-CN" altLang="en-US" sz="4000" dirty="0">
                <a:solidFill>
                  <a:srgbClr val="FF0000"/>
                </a:solidFill>
                <a:latin typeface="黑体" panose="02010609060101010101" pitchFamily="49" charset="-122"/>
                <a:ea typeface="黑体" panose="02010609060101010101" pitchFamily="49" charset="-122"/>
              </a:rPr>
              <a:t>√</a:t>
            </a:r>
            <a:r>
              <a:rPr lang="en-US" altLang="zh-CN" dirty="0">
                <a:solidFill>
                  <a:schemeClr val="bg2">
                    <a:lumMod val="50000"/>
                  </a:schemeClr>
                </a:solidFill>
              </a:rPr>
              <a:t>KNN</a:t>
            </a:r>
            <a:r>
              <a:rPr lang="zh-CN" altLang="en-US" dirty="0">
                <a:solidFill>
                  <a:schemeClr val="bg2">
                    <a:lumMod val="50000"/>
                  </a:schemeClr>
                </a:solidFill>
              </a:rPr>
              <a:t>算法中通常使用的都是欧式距离</a:t>
            </a:r>
            <a:endParaRPr lang="en-US" altLang="zh-CN" sz="4000" dirty="0">
              <a:solidFill>
                <a:schemeClr val="bg2">
                  <a:lumMod val="5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6248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3980" y="730422"/>
            <a:ext cx="6520198" cy="5262979"/>
          </a:xfrm>
          <a:prstGeom prst="rect">
            <a:avLst/>
          </a:prstGeom>
          <a:noFill/>
        </p:spPr>
        <p:txBody>
          <a:bodyPr wrap="square" rtlCol="0">
            <a:spAutoFit/>
          </a:bodyPr>
          <a:lstStyle/>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切比雪夫距离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zh-CN" altLang="en-US"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闵可夫斯基距离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zh-CN" altLang="en-US"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马氏距离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en-US" altLang="zh-CN" sz="4800" dirty="0">
              <a:latin typeface="黑体" panose="02010609060101010101" pitchFamily="49" charset="-122"/>
              <a:ea typeface="黑体" panose="02010609060101010101" pitchFamily="49" charset="-122"/>
            </a:endParaRPr>
          </a:p>
          <a:p>
            <a:r>
              <a:rPr lang="en-US" altLang="zh-CN" sz="4800" dirty="0">
                <a:latin typeface="黑体" panose="02010609060101010101" pitchFamily="49" charset="-122"/>
                <a:ea typeface="黑体" panose="02010609060101010101" pitchFamily="49" charset="-122"/>
              </a:rPr>
              <a:t>……</a:t>
            </a:r>
            <a:endParaRPr lang="zh-CN" altLang="en-US" sz="4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25857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41402" y="188535"/>
            <a:ext cx="11472421" cy="5382705"/>
          </a:xfrm>
          <a:prstGeom prst="rect">
            <a:avLst/>
          </a:prstGeom>
          <a:noFill/>
        </p:spPr>
        <p:txBody>
          <a:bodyPr wrap="square" rtlCol="0">
            <a:spAutoFit/>
          </a:bodyPr>
          <a:lstStyle/>
          <a:p>
            <a:r>
              <a:rPr lang="en-US" altLang="zh-CN" sz="4400" dirty="0">
                <a:latin typeface="黑体" panose="02010609060101010101" pitchFamily="49" charset="-122"/>
                <a:ea typeface="黑体" panose="02010609060101010101" pitchFamily="49" charset="-122"/>
              </a:rPr>
              <a:t>DBRHD</a:t>
            </a:r>
            <a:r>
              <a:rPr lang="zh-CN" altLang="en-US" sz="4400" dirty="0">
                <a:latin typeface="黑体" panose="02010609060101010101" pitchFamily="49" charset="-122"/>
                <a:ea typeface="黑体" panose="02010609060101010101" pitchFamily="49" charset="-122"/>
              </a:rPr>
              <a:t>数据集</a:t>
            </a:r>
            <a:endParaRPr lang="en-US" altLang="zh-CN" sz="4400" dirty="0">
              <a:latin typeface="黑体" panose="02010609060101010101" pitchFamily="49" charset="-122"/>
              <a:ea typeface="黑体" panose="02010609060101010101" pitchFamily="49" charset="-122"/>
            </a:endParaRPr>
          </a:p>
          <a:p>
            <a:endParaRPr lang="en-US" altLang="zh-CN" sz="3200" dirty="0">
              <a:latin typeface="黑体" panose="02010609060101010101" pitchFamily="49" charset="-122"/>
              <a:ea typeface="黑体" panose="02010609060101010101" pitchFamily="49" charset="-122"/>
            </a:endParaRPr>
          </a:p>
          <a:p>
            <a:r>
              <a:rPr lang="en-US" altLang="zh-CN" sz="3200" dirty="0">
                <a:latin typeface="黑体" panose="02010609060101010101" pitchFamily="49" charset="-122"/>
                <a:ea typeface="黑体" panose="02010609060101010101" pitchFamily="49" charset="-122"/>
              </a:rPr>
              <a:t>DBRHD</a:t>
            </a:r>
            <a:r>
              <a:rPr lang="zh-CN" altLang="en-US" sz="3200" dirty="0">
                <a:latin typeface="黑体" panose="02010609060101010101" pitchFamily="49" charset="-122"/>
                <a:ea typeface="黑体" panose="02010609060101010101" pitchFamily="49" charset="-122"/>
              </a:rPr>
              <a:t>是一个包含</a:t>
            </a:r>
            <a:r>
              <a:rPr lang="zh-CN" altLang="en-US" sz="3200" b="1" dirty="0">
                <a:highlight>
                  <a:srgbClr val="FFFF00"/>
                </a:highlight>
                <a:latin typeface="黑体" panose="02010609060101010101" pitchFamily="49" charset="-122"/>
                <a:ea typeface="黑体" panose="02010609060101010101" pitchFamily="49" charset="-122"/>
              </a:rPr>
              <a:t>手写数字</a:t>
            </a:r>
            <a:r>
              <a:rPr lang="zh-CN" altLang="en-US" sz="3200" dirty="0">
                <a:latin typeface="黑体" panose="02010609060101010101" pitchFamily="49" charset="-122"/>
                <a:ea typeface="黑体" panose="02010609060101010101" pitchFamily="49" charset="-122"/>
              </a:rPr>
              <a:t>的数据集，已经帮我们划分好了训练集和测试集。</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训练数据集中的数据样本为</a:t>
            </a:r>
            <a:r>
              <a:rPr lang="en-US" altLang="zh-CN" sz="3200" dirty="0">
                <a:latin typeface="黑体" panose="02010609060101010101" pitchFamily="49" charset="-122"/>
                <a:ea typeface="黑体" panose="02010609060101010101" pitchFamily="49" charset="-122"/>
              </a:rPr>
              <a:t>1934</a:t>
            </a:r>
            <a:r>
              <a:rPr lang="zh-CN" altLang="en-US" sz="3200" dirty="0">
                <a:latin typeface="黑体" panose="02010609060101010101" pitchFamily="49" charset="-122"/>
                <a:ea typeface="黑体" panose="02010609060101010101" pitchFamily="49" charset="-122"/>
              </a:rPr>
              <a:t>个，测试数据集中的数据样本为</a:t>
            </a:r>
            <a:r>
              <a:rPr lang="en-US" altLang="zh-CN" sz="3200" dirty="0">
                <a:latin typeface="黑体" panose="02010609060101010101" pitchFamily="49" charset="-122"/>
                <a:ea typeface="黑体" panose="02010609060101010101" pitchFamily="49" charset="-122"/>
              </a:rPr>
              <a:t>946</a:t>
            </a:r>
            <a:r>
              <a:rPr lang="zh-CN" altLang="en-US" sz="3200" dirty="0">
                <a:latin typeface="黑体" panose="02010609060101010101" pitchFamily="49" charset="-122"/>
                <a:ea typeface="黑体" panose="02010609060101010101" pitchFamily="49" charset="-122"/>
              </a:rPr>
              <a:t>个。其中，每个数据是扩展名为</a:t>
            </a:r>
            <a:r>
              <a:rPr lang="en-US" altLang="zh-CN" sz="3200" dirty="0">
                <a:latin typeface="黑体" panose="02010609060101010101" pitchFamily="49" charset="-122"/>
                <a:ea typeface="黑体" panose="02010609060101010101" pitchFamily="49" charset="-122"/>
              </a:rPr>
              <a:t>txt</a:t>
            </a:r>
            <a:r>
              <a:rPr lang="zh-CN" altLang="en-US" sz="3200" dirty="0">
                <a:latin typeface="黑体" panose="02010609060101010101" pitchFamily="49" charset="-122"/>
                <a:ea typeface="黑体" panose="02010609060101010101" pitchFamily="49" charset="-122"/>
              </a:rPr>
              <a:t>的文本文件，均归一化成了以数字为中心的</a:t>
            </a:r>
            <a:r>
              <a:rPr lang="en-US" altLang="zh-CN" sz="3200" dirty="0">
                <a:latin typeface="黑体" panose="02010609060101010101" pitchFamily="49" charset="-122"/>
                <a:ea typeface="黑体" panose="02010609060101010101" pitchFamily="49" charset="-122"/>
              </a:rPr>
              <a:t>32*32</a:t>
            </a:r>
            <a:r>
              <a:rPr lang="zh-CN" altLang="en-US" sz="3200" dirty="0">
                <a:latin typeface="黑体" panose="02010609060101010101" pitchFamily="49" charset="-122"/>
                <a:ea typeface="黑体" panose="02010609060101010101" pitchFamily="49" charset="-122"/>
              </a:rPr>
              <a:t>规格的矩阵：空白区域用</a:t>
            </a:r>
            <a:r>
              <a:rPr lang="en-US" altLang="zh-CN" sz="3200" dirty="0">
                <a:latin typeface="黑体" panose="02010609060101010101" pitchFamily="49" charset="-122"/>
                <a:ea typeface="黑体" panose="02010609060101010101" pitchFamily="49" charset="-122"/>
              </a:rPr>
              <a:t>0</a:t>
            </a:r>
            <a:r>
              <a:rPr lang="zh-CN" altLang="en-US" sz="3200" dirty="0">
                <a:latin typeface="黑体" panose="02010609060101010101" pitchFamily="49" charset="-122"/>
                <a:ea typeface="黑体" panose="02010609060101010101" pitchFamily="49" charset="-122"/>
              </a:rPr>
              <a:t>表示，字迹部分用</a:t>
            </a:r>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表示。</a:t>
            </a:r>
          </a:p>
          <a:p>
            <a:r>
              <a:rPr lang="zh-CN" altLang="en-US" sz="3200" dirty="0">
                <a:latin typeface="黑体" panose="02010609060101010101" pitchFamily="49" charset="-122"/>
                <a:ea typeface="黑体" panose="02010609060101010101" pitchFamily="49" charset="-122"/>
              </a:rPr>
              <a:t>每个样本文件以该样本对应的数字、下划线、样本编号命名，例如“</a:t>
            </a:r>
            <a:r>
              <a:rPr lang="en-US" altLang="zh-CN" sz="3200" dirty="0">
                <a:latin typeface="黑体" panose="02010609060101010101" pitchFamily="49" charset="-122"/>
                <a:ea typeface="黑体" panose="02010609060101010101" pitchFamily="49" charset="-122"/>
              </a:rPr>
              <a:t>0_10.txt</a:t>
            </a:r>
            <a:r>
              <a:rPr lang="zh-CN" altLang="en-US" sz="3200" dirty="0">
                <a:latin typeface="黑体" panose="02010609060101010101" pitchFamily="49" charset="-122"/>
                <a:ea typeface="黑体" panose="02010609060101010101" pitchFamily="49" charset="-122"/>
              </a:rPr>
              <a:t>”代表它是手写数字为</a:t>
            </a:r>
            <a:r>
              <a:rPr lang="en-US" altLang="zh-CN" sz="3200" dirty="0">
                <a:latin typeface="黑体" panose="02010609060101010101" pitchFamily="49" charset="-122"/>
                <a:ea typeface="黑体" panose="02010609060101010101" pitchFamily="49" charset="-122"/>
              </a:rPr>
              <a:t>0</a:t>
            </a:r>
            <a:r>
              <a:rPr lang="zh-CN" altLang="en-US" sz="3200" dirty="0">
                <a:latin typeface="黑体" panose="02010609060101010101" pitchFamily="49" charset="-122"/>
                <a:ea typeface="黑体" panose="02010609060101010101" pitchFamily="49" charset="-122"/>
              </a:rPr>
              <a:t>的第十个样本。</a:t>
            </a:r>
          </a:p>
        </p:txBody>
      </p:sp>
    </p:spTree>
    <p:extLst>
      <p:ext uri="{BB962C8B-B14F-4D97-AF65-F5344CB8AC3E}">
        <p14:creationId xmlns:p14="http://schemas.microsoft.com/office/powerpoint/2010/main" val="383869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83588" y="593769"/>
            <a:ext cx="11953187" cy="1323439"/>
          </a:xfrm>
          <a:prstGeom prst="rect">
            <a:avLst/>
          </a:prstGeom>
          <a:noFill/>
        </p:spPr>
        <p:txBody>
          <a:bodyPr wrap="square" rtlCol="0">
            <a:spAutoFit/>
          </a:bodyPr>
          <a:lstStyle/>
          <a:p>
            <a:pPr algn="ctr"/>
            <a:r>
              <a:rPr lang="zh-CN" altLang="en-US" sz="4000" dirty="0">
                <a:highlight>
                  <a:srgbClr val="FFFF00"/>
                </a:highlight>
                <a:latin typeface="黑体" panose="02010609060101010101" pitchFamily="49" charset="-122"/>
                <a:ea typeface="黑体" panose="02010609060101010101" pitchFamily="49" charset="-122"/>
              </a:rPr>
              <a:t>异或门</a:t>
            </a:r>
            <a:r>
              <a:rPr lang="zh-CN" altLang="en-US" sz="4000" dirty="0">
                <a:latin typeface="黑体" panose="02010609060101010101" pitchFamily="49" charset="-122"/>
                <a:ea typeface="黑体" panose="02010609060101010101" pitchFamily="49" charset="-122"/>
              </a:rPr>
              <a:t>无法通过单层感知机实现</a:t>
            </a:r>
          </a:p>
          <a:p>
            <a:endParaRPr lang="zh-CN" altLang="en-US" sz="4000" dirty="0">
              <a:latin typeface="黑体" panose="02010609060101010101" pitchFamily="49" charset="-122"/>
              <a:ea typeface="黑体" panose="02010609060101010101" pitchFamily="49" charset="-122"/>
            </a:endParaRPr>
          </a:p>
        </p:txBody>
      </p:sp>
      <p:graphicFrame>
        <p:nvGraphicFramePr>
          <p:cNvPr id="5" name="表格 5">
            <a:extLst>
              <a:ext uri="{FF2B5EF4-FFF2-40B4-BE49-F238E27FC236}">
                <a16:creationId xmlns:a16="http://schemas.microsoft.com/office/drawing/2014/main" id="{64DAE193-BC91-4BE1-A6EC-5F241E956A02}"/>
              </a:ext>
            </a:extLst>
          </p:cNvPr>
          <p:cNvGraphicFramePr>
            <a:graphicFrameLocks noGrp="1"/>
          </p:cNvGraphicFramePr>
          <p:nvPr>
            <p:extLst/>
          </p:nvPr>
        </p:nvGraphicFramePr>
        <p:xfrm>
          <a:off x="492847" y="1693471"/>
          <a:ext cx="4935186" cy="3247320"/>
        </p:xfrm>
        <a:graphic>
          <a:graphicData uri="http://schemas.openxmlformats.org/drawingml/2006/table">
            <a:tbl>
              <a:tblPr firstRow="1" bandRow="1">
                <a:tableStyleId>{5940675A-B579-460E-94D1-54222C63F5DA}</a:tableStyleId>
              </a:tblPr>
              <a:tblGrid>
                <a:gridCol w="1645062">
                  <a:extLst>
                    <a:ext uri="{9D8B030D-6E8A-4147-A177-3AD203B41FA5}">
                      <a16:colId xmlns:a16="http://schemas.microsoft.com/office/drawing/2014/main" val="2098336995"/>
                    </a:ext>
                  </a:extLst>
                </a:gridCol>
                <a:gridCol w="1645062">
                  <a:extLst>
                    <a:ext uri="{9D8B030D-6E8A-4147-A177-3AD203B41FA5}">
                      <a16:colId xmlns:a16="http://schemas.microsoft.com/office/drawing/2014/main" val="2506486437"/>
                    </a:ext>
                  </a:extLst>
                </a:gridCol>
                <a:gridCol w="1645062">
                  <a:extLst>
                    <a:ext uri="{9D8B030D-6E8A-4147-A177-3AD203B41FA5}">
                      <a16:colId xmlns:a16="http://schemas.microsoft.com/office/drawing/2014/main" val="2002481118"/>
                    </a:ext>
                  </a:extLst>
                </a:gridCol>
              </a:tblGrid>
              <a:tr h="649464">
                <a:tc>
                  <a:txBody>
                    <a:bodyPr/>
                    <a:lstStyle/>
                    <a:p>
                      <a:pPr algn="ctr"/>
                      <a:r>
                        <a:rPr lang="en-US" altLang="zh-CN" sz="2800" dirty="0">
                          <a:latin typeface="Cambria Math" panose="02040503050406030204" pitchFamily="18" charset="0"/>
                          <a:ea typeface="Cambria Math" panose="02040503050406030204" pitchFamily="18" charset="0"/>
                        </a:rPr>
                        <a:t>X1</a:t>
                      </a:r>
                    </a:p>
                  </a:txBody>
                  <a:tcPr anchor="ctr">
                    <a:solidFill>
                      <a:schemeClr val="bg1">
                        <a:lumMod val="85000"/>
                      </a:schemeClr>
                    </a:solidFill>
                  </a:tcPr>
                </a:tc>
                <a:tc>
                  <a:txBody>
                    <a:bodyPr/>
                    <a:lstStyle/>
                    <a:p>
                      <a:pPr algn="ctr"/>
                      <a:r>
                        <a:rPr lang="en-US" altLang="zh-CN" sz="2800" dirty="0">
                          <a:latin typeface="Cambria Math" panose="02040503050406030204" pitchFamily="18" charset="0"/>
                          <a:ea typeface="Cambria Math" panose="02040503050406030204" pitchFamily="18" charset="0"/>
                        </a:rPr>
                        <a:t>X2</a:t>
                      </a:r>
                      <a:endParaRPr lang="zh-CN" altLang="en-US" sz="2800" dirty="0">
                        <a:latin typeface="Cambria Math" panose="02040503050406030204" pitchFamily="18" charset="0"/>
                      </a:endParaRPr>
                    </a:p>
                  </a:txBody>
                  <a:tcPr anchor="ctr">
                    <a:solidFill>
                      <a:schemeClr val="bg1">
                        <a:lumMod val="85000"/>
                      </a:schemeClr>
                    </a:solidFill>
                  </a:tcPr>
                </a:tc>
                <a:tc>
                  <a:txBody>
                    <a:bodyPr/>
                    <a:lstStyle/>
                    <a:p>
                      <a:pPr algn="ctr"/>
                      <a:r>
                        <a:rPr lang="en-US" altLang="zh-CN" sz="2800" dirty="0">
                          <a:latin typeface="Cambria Math" panose="02040503050406030204" pitchFamily="18" charset="0"/>
                          <a:ea typeface="Cambria Math" panose="02040503050406030204" pitchFamily="18" charset="0"/>
                        </a:rPr>
                        <a:t>y</a:t>
                      </a:r>
                      <a:endParaRPr lang="zh-CN" altLang="en-US" sz="2800" dirty="0">
                        <a:latin typeface="Cambria Math" panose="02040503050406030204" pitchFamily="18" charset="0"/>
                      </a:endParaRPr>
                    </a:p>
                  </a:txBody>
                  <a:tcPr anchor="ctr">
                    <a:solidFill>
                      <a:schemeClr val="bg1">
                        <a:lumMod val="85000"/>
                      </a:schemeClr>
                    </a:solidFill>
                  </a:tcPr>
                </a:tc>
                <a:extLst>
                  <a:ext uri="{0D108BD9-81ED-4DB2-BD59-A6C34878D82A}">
                    <a16:rowId xmlns:a16="http://schemas.microsoft.com/office/drawing/2014/main" val="2520232636"/>
                  </a:ext>
                </a:extLst>
              </a:tr>
              <a:tr h="649464">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extLst>
                  <a:ext uri="{0D108BD9-81ED-4DB2-BD59-A6C34878D82A}">
                    <a16:rowId xmlns:a16="http://schemas.microsoft.com/office/drawing/2014/main" val="3619349941"/>
                  </a:ext>
                </a:extLst>
              </a:tr>
              <a:tr h="649464">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extLst>
                  <a:ext uri="{0D108BD9-81ED-4DB2-BD59-A6C34878D82A}">
                    <a16:rowId xmlns:a16="http://schemas.microsoft.com/office/drawing/2014/main" val="4190416194"/>
                  </a:ext>
                </a:extLst>
              </a:tr>
              <a:tr h="649464">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extLst>
                  <a:ext uri="{0D108BD9-81ED-4DB2-BD59-A6C34878D82A}">
                    <a16:rowId xmlns:a16="http://schemas.microsoft.com/office/drawing/2014/main" val="34891410"/>
                  </a:ext>
                </a:extLst>
              </a:tr>
              <a:tr h="649464">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1</a:t>
                      </a:r>
                      <a:endParaRPr lang="zh-CN" altLang="en-US" sz="2800" dirty="0">
                        <a:latin typeface="Cambria Math" panose="02040503050406030204" pitchFamily="18" charset="0"/>
                      </a:endParaRPr>
                    </a:p>
                  </a:txBody>
                  <a:tcPr anchor="ctr"/>
                </a:tc>
                <a:tc>
                  <a:txBody>
                    <a:bodyPr/>
                    <a:lstStyle/>
                    <a:p>
                      <a:pPr algn="ctr"/>
                      <a:r>
                        <a:rPr lang="en-US" altLang="zh-CN" sz="2800" dirty="0">
                          <a:latin typeface="Cambria Math" panose="02040503050406030204" pitchFamily="18" charset="0"/>
                          <a:ea typeface="Cambria Math" panose="02040503050406030204" pitchFamily="18" charset="0"/>
                        </a:rPr>
                        <a:t>0</a:t>
                      </a:r>
                      <a:endParaRPr lang="zh-CN" altLang="en-US" sz="2800" dirty="0">
                        <a:latin typeface="Cambria Math" panose="02040503050406030204" pitchFamily="18" charset="0"/>
                      </a:endParaRPr>
                    </a:p>
                  </a:txBody>
                  <a:tcPr anchor="ctr"/>
                </a:tc>
                <a:extLst>
                  <a:ext uri="{0D108BD9-81ED-4DB2-BD59-A6C34878D82A}">
                    <a16:rowId xmlns:a16="http://schemas.microsoft.com/office/drawing/2014/main" val="564904939"/>
                  </a:ext>
                </a:extLst>
              </a:tr>
            </a:tbl>
          </a:graphicData>
        </a:graphic>
      </p:graphicFrame>
      <p:pic>
        <p:nvPicPr>
          <p:cNvPr id="3" name="图片 2">
            <a:extLst>
              <a:ext uri="{FF2B5EF4-FFF2-40B4-BE49-F238E27FC236}">
                <a16:creationId xmlns:a16="http://schemas.microsoft.com/office/drawing/2014/main" id="{2DD210B6-0A83-4DD0-94B0-24C4020DCE5D}"/>
              </a:ext>
            </a:extLst>
          </p:cNvPr>
          <p:cNvPicPr>
            <a:picLocks noChangeAspect="1"/>
          </p:cNvPicPr>
          <p:nvPr/>
        </p:nvPicPr>
        <p:blipFill>
          <a:blip r:embed="rId2"/>
          <a:stretch>
            <a:fillRect/>
          </a:stretch>
        </p:blipFill>
        <p:spPr>
          <a:xfrm>
            <a:off x="5813090" y="1588006"/>
            <a:ext cx="5439713" cy="4216056"/>
          </a:xfrm>
          <a:prstGeom prst="rect">
            <a:avLst/>
          </a:prstGeom>
        </p:spPr>
      </p:pic>
      <p:pic>
        <p:nvPicPr>
          <p:cNvPr id="4" name="图片 3">
            <a:extLst>
              <a:ext uri="{FF2B5EF4-FFF2-40B4-BE49-F238E27FC236}">
                <a16:creationId xmlns:a16="http://schemas.microsoft.com/office/drawing/2014/main" id="{423BBC68-1368-4CD1-BD50-8A0FA2C24083}"/>
              </a:ext>
            </a:extLst>
          </p:cNvPr>
          <p:cNvPicPr>
            <a:picLocks noChangeAspect="1"/>
          </p:cNvPicPr>
          <p:nvPr/>
        </p:nvPicPr>
        <p:blipFill>
          <a:blip r:embed="rId3"/>
          <a:stretch>
            <a:fillRect/>
          </a:stretch>
        </p:blipFill>
        <p:spPr>
          <a:xfrm>
            <a:off x="5793005" y="1588006"/>
            <a:ext cx="5362783" cy="4375049"/>
          </a:xfrm>
          <a:prstGeom prst="rect">
            <a:avLst/>
          </a:prstGeom>
        </p:spPr>
      </p:pic>
    </p:spTree>
    <p:extLst>
      <p:ext uri="{BB962C8B-B14F-4D97-AF65-F5344CB8AC3E}">
        <p14:creationId xmlns:p14="http://schemas.microsoft.com/office/powerpoint/2010/main" val="159875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35F619-3C07-47B8-9D58-B0D0D920F50E}"/>
              </a:ext>
            </a:extLst>
          </p:cNvPr>
          <p:cNvPicPr>
            <a:picLocks noChangeAspect="1"/>
          </p:cNvPicPr>
          <p:nvPr/>
        </p:nvPicPr>
        <p:blipFill rotWithShape="1">
          <a:blip r:embed="rId2"/>
          <a:srcRect b="3564"/>
          <a:stretch/>
        </p:blipFill>
        <p:spPr>
          <a:xfrm>
            <a:off x="4883326" y="104350"/>
            <a:ext cx="3120032" cy="6649300"/>
          </a:xfrm>
          <a:prstGeom prst="rect">
            <a:avLst/>
          </a:prstGeom>
        </p:spPr>
      </p:pic>
    </p:spTree>
    <p:extLst>
      <p:ext uri="{BB962C8B-B14F-4D97-AF65-F5344CB8AC3E}">
        <p14:creationId xmlns:p14="http://schemas.microsoft.com/office/powerpoint/2010/main" val="505124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153980" y="730422"/>
            <a:ext cx="6520198" cy="5262979"/>
          </a:xfrm>
          <a:prstGeom prst="rect">
            <a:avLst/>
          </a:prstGeom>
          <a:noFill/>
        </p:spPr>
        <p:txBody>
          <a:bodyPr wrap="square" rtlCol="0">
            <a:spAutoFit/>
          </a:bodyPr>
          <a:lstStyle/>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切比雪夫距离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zh-CN" altLang="en-US"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闵可夫斯基距离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zh-CN" altLang="en-US"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r>
              <a:rPr lang="zh-CN" altLang="en-US" sz="4800" dirty="0">
                <a:latin typeface="黑体" panose="02010609060101010101" pitchFamily="49" charset="-122"/>
                <a:ea typeface="黑体" panose="02010609060101010101" pitchFamily="49" charset="-122"/>
              </a:rPr>
              <a:t>马氏距离</a:t>
            </a:r>
            <a:endParaRPr lang="en-US" altLang="zh-CN" sz="4800" dirty="0">
              <a:latin typeface="黑体" panose="02010609060101010101" pitchFamily="49" charset="-122"/>
              <a:ea typeface="黑体" panose="02010609060101010101" pitchFamily="49" charset="-122"/>
            </a:endParaRPr>
          </a:p>
          <a:p>
            <a:pPr marL="685800" indent="-685800">
              <a:buFont typeface="Arial" panose="020B0604020202020204" pitchFamily="34" charset="0"/>
              <a:buChar char="•"/>
            </a:pPr>
            <a:endParaRPr lang="en-US" altLang="zh-CN" sz="4800" dirty="0">
              <a:latin typeface="黑体" panose="02010609060101010101" pitchFamily="49" charset="-122"/>
              <a:ea typeface="黑体" panose="02010609060101010101" pitchFamily="49" charset="-122"/>
            </a:endParaRPr>
          </a:p>
          <a:p>
            <a:r>
              <a:rPr lang="en-US" altLang="zh-CN" sz="4800" dirty="0">
                <a:latin typeface="黑体" panose="02010609060101010101" pitchFamily="49" charset="-122"/>
                <a:ea typeface="黑体" panose="02010609060101010101" pitchFamily="49" charset="-122"/>
              </a:rPr>
              <a:t>……</a:t>
            </a:r>
            <a:endParaRPr lang="zh-CN" altLang="en-US" sz="4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9932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CCBE2D-D99E-493A-B967-89095E4DB2EA}"/>
              </a:ext>
            </a:extLst>
          </p:cNvPr>
          <p:cNvSpPr txBox="1"/>
          <p:nvPr/>
        </p:nvSpPr>
        <p:spPr>
          <a:xfrm>
            <a:off x="659877" y="231959"/>
            <a:ext cx="11532123" cy="2154436"/>
          </a:xfrm>
          <a:prstGeom prst="rect">
            <a:avLst/>
          </a:prstGeom>
          <a:noFill/>
        </p:spPr>
        <p:txBody>
          <a:bodyPr wrap="square" rtlCol="0">
            <a:spAutoFit/>
          </a:bodyPr>
          <a:lstStyle/>
          <a:p>
            <a:r>
              <a:rPr lang="zh-CN" altLang="en-US" sz="4000" dirty="0">
                <a:highlight>
                  <a:srgbClr val="FFFF00"/>
                </a:highlight>
                <a:latin typeface="黑体" panose="02010609060101010101" pitchFamily="49" charset="-122"/>
                <a:ea typeface="黑体" panose="02010609060101010101" pitchFamily="49" charset="-122"/>
              </a:rPr>
              <a:t>多层感知机</a:t>
            </a:r>
            <a:r>
              <a:rPr lang="zh-CN" altLang="en-US" sz="4000" dirty="0">
                <a:latin typeface="黑体" panose="02010609060101010101" pitchFamily="49" charset="-122"/>
                <a:ea typeface="黑体" panose="02010609060101010101" pitchFamily="49" charset="-122"/>
              </a:rPr>
              <a:t>（</a:t>
            </a:r>
            <a:r>
              <a:rPr lang="en-US" altLang="zh-CN" sz="4000" dirty="0">
                <a:highlight>
                  <a:srgbClr val="FFFF00"/>
                </a:highlight>
                <a:latin typeface="Times New Roman" panose="02020603050405020304" pitchFamily="18" charset="0"/>
                <a:ea typeface="黑体" panose="02010609060101010101" pitchFamily="49" charset="-122"/>
                <a:cs typeface="Times New Roman" panose="02020603050405020304" pitchFamily="18" charset="0"/>
              </a:rPr>
              <a:t>MLP</a:t>
            </a:r>
            <a:r>
              <a:rPr lang="zh-CN" altLang="en-US" sz="4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4000" dirty="0">
                <a:latin typeface="Times New Roman" panose="02020603050405020304" pitchFamily="18" charset="0"/>
                <a:ea typeface="黑体" panose="02010609060101010101" pitchFamily="49" charset="-122"/>
                <a:cs typeface="Times New Roman" panose="02020603050405020304" pitchFamily="18" charset="0"/>
              </a:rPr>
              <a:t>Multilayer Perceptron</a:t>
            </a:r>
            <a:r>
              <a:rPr lang="zh-CN" altLang="en-US" sz="4000" dirty="0">
                <a:latin typeface="黑体" panose="02010609060101010101" pitchFamily="49" charset="-122"/>
                <a:ea typeface="黑体" panose="02010609060101010101" pitchFamily="49" charset="-122"/>
              </a:rPr>
              <a:t>）</a:t>
            </a:r>
            <a:endParaRPr lang="en-US" altLang="zh-CN" sz="4000" dirty="0">
              <a:latin typeface="黑体" panose="02010609060101010101" pitchFamily="49" charset="-122"/>
              <a:ea typeface="黑体" panose="02010609060101010101" pitchFamily="49" charset="-122"/>
            </a:endParaRPr>
          </a:p>
          <a:p>
            <a:endParaRPr lang="en-US" altLang="zh-CN" sz="14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除了输入输出层，它中间可以有多个隐层，</a:t>
            </a:r>
            <a:endParaRPr lang="en-US" altLang="zh-CN" sz="4000" dirty="0">
              <a:latin typeface="黑体" panose="02010609060101010101" pitchFamily="49" charset="-122"/>
              <a:ea typeface="黑体" panose="02010609060101010101" pitchFamily="49" charset="-122"/>
            </a:endParaRPr>
          </a:p>
          <a:p>
            <a:r>
              <a:rPr lang="zh-CN" altLang="en-US" sz="4000" dirty="0">
                <a:latin typeface="黑体" panose="02010609060101010101" pitchFamily="49" charset="-122"/>
                <a:ea typeface="黑体" panose="02010609060101010101" pitchFamily="49" charset="-122"/>
              </a:rPr>
              <a:t>最简单的</a:t>
            </a:r>
            <a:r>
              <a:rPr lang="en-US" altLang="zh-CN" sz="4000" dirty="0">
                <a:latin typeface="黑体" panose="02010609060101010101" pitchFamily="49" charset="-122"/>
                <a:ea typeface="黑体" panose="02010609060101010101" pitchFamily="49" charset="-122"/>
              </a:rPr>
              <a:t>MLP</a:t>
            </a:r>
            <a:r>
              <a:rPr lang="zh-CN" altLang="en-US" sz="4000" dirty="0">
                <a:latin typeface="黑体" panose="02010609060101010101" pitchFamily="49" charset="-122"/>
                <a:ea typeface="黑体" panose="02010609060101010101" pitchFamily="49" charset="-122"/>
              </a:rPr>
              <a:t>只含一个隐层，即三层的结构：</a:t>
            </a:r>
            <a:endParaRPr lang="en-US" altLang="zh-CN" sz="4000" dirty="0">
              <a:latin typeface="黑体" panose="02010609060101010101" pitchFamily="49" charset="-122"/>
              <a:ea typeface="黑体" panose="02010609060101010101" pitchFamily="49" charset="-122"/>
            </a:endParaRPr>
          </a:p>
        </p:txBody>
      </p:sp>
      <p:pic>
        <p:nvPicPr>
          <p:cNvPr id="1026" name="Picture 2" descr="https://img2018.cnblogs.com/i-beta/1473572/202002/1473572-20200213100738646-47348751.png">
            <a:extLst>
              <a:ext uri="{FF2B5EF4-FFF2-40B4-BE49-F238E27FC236}">
                <a16:creationId xmlns:a16="http://schemas.microsoft.com/office/drawing/2014/main" id="{DB1FF9E2-40C4-419D-BFD1-E31E1491C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741" y="2518342"/>
            <a:ext cx="7262888" cy="410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85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多层感知机">
            <a:hlinkClick r:id="" action="ppaction://media"/>
            <a:extLst>
              <a:ext uri="{FF2B5EF4-FFF2-40B4-BE49-F238E27FC236}">
                <a16:creationId xmlns:a16="http://schemas.microsoft.com/office/drawing/2014/main" id="{BF7EB4C4-1351-476F-ADA3-4BA657FF7B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6563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47892" y="255004"/>
            <a:ext cx="3006969" cy="300852"/>
          </a:xfrm>
          <a:prstGeom prst="rect">
            <a:avLst/>
          </a:prstGeom>
          <a:noFill/>
        </p:spPr>
        <p:txBody>
          <a:bodyPr wrap="square" rtlCol="0">
            <a:spAutoFit/>
          </a:bodyPr>
          <a:lstStyle/>
          <a:p>
            <a:r>
              <a:rPr lang="zh-CN" altLang="en-US" sz="1355" dirty="0">
                <a:solidFill>
                  <a:prstClr val="white"/>
                </a:solidFill>
              </a:rPr>
              <a:t>  </a:t>
            </a:r>
          </a:p>
        </p:txBody>
      </p:sp>
      <p:sp>
        <p:nvSpPr>
          <p:cNvPr id="4" name="AutoShape 4" descr="https://upload-images.jianshu.io/upload_images/11345863-de9a7fdb7b5f3d78.png?imageMogr2/auto-orient/strip|imageView2/2/w/572/format/webp">
            <a:extLst>
              <a:ext uri="{FF2B5EF4-FFF2-40B4-BE49-F238E27FC236}">
                <a16:creationId xmlns:a16="http://schemas.microsoft.com/office/drawing/2014/main" id="{9AD34F3A-EFDE-487F-B2DD-5C5A6FC60EF3}"/>
              </a:ext>
            </a:extLst>
          </p:cNvPr>
          <p:cNvSpPr>
            <a:spLocks noChangeAspect="1" noChangeArrowheads="1"/>
          </p:cNvSpPr>
          <p:nvPr/>
        </p:nvSpPr>
        <p:spPr bwMode="auto">
          <a:xfrm>
            <a:off x="5943600" y="3276600"/>
            <a:ext cx="4095946" cy="40959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s://upload-images.jianshu.io/upload_images/11345863-de9a7fdb7b5f3d78.png?imageMogr2/auto-orient/strip|imageView2/2/w/572/format/webp">
            <a:extLst>
              <a:ext uri="{FF2B5EF4-FFF2-40B4-BE49-F238E27FC236}">
                <a16:creationId xmlns:a16="http://schemas.microsoft.com/office/drawing/2014/main" id="{4DAEE69A-B692-44CD-A60E-158D2138D78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CE913A45-895F-4A7D-ACD1-8BBD58320FEB}"/>
              </a:ext>
            </a:extLst>
          </p:cNvPr>
          <p:cNvPicPr>
            <a:picLocks noChangeAspect="1"/>
          </p:cNvPicPr>
          <p:nvPr/>
        </p:nvPicPr>
        <p:blipFill>
          <a:blip r:embed="rId2"/>
          <a:stretch>
            <a:fillRect/>
          </a:stretch>
        </p:blipFill>
        <p:spPr>
          <a:xfrm>
            <a:off x="659811" y="386577"/>
            <a:ext cx="11177178" cy="3836632"/>
          </a:xfrm>
          <a:prstGeom prst="rect">
            <a:avLst/>
          </a:prstGeom>
        </p:spPr>
      </p:pic>
      <p:sp>
        <p:nvSpPr>
          <p:cNvPr id="9" name="文本框 8">
            <a:extLst>
              <a:ext uri="{FF2B5EF4-FFF2-40B4-BE49-F238E27FC236}">
                <a16:creationId xmlns:a16="http://schemas.microsoft.com/office/drawing/2014/main" id="{5E3A4F73-893F-4C43-8BC4-CF21C1E2112A}"/>
              </a:ext>
            </a:extLst>
          </p:cNvPr>
          <p:cNvSpPr txBox="1"/>
          <p:nvPr/>
        </p:nvSpPr>
        <p:spPr>
          <a:xfrm>
            <a:off x="2152454" y="5109327"/>
            <a:ext cx="8639160" cy="1077218"/>
          </a:xfrm>
          <a:prstGeom prst="rect">
            <a:avLst/>
          </a:prstGeom>
          <a:noFill/>
        </p:spPr>
        <p:txBody>
          <a:bodyPr wrap="none" rtlCol="0">
            <a:spAutoFit/>
          </a:bodyPr>
          <a:lstStyle/>
          <a:p>
            <a:pPr algn="ctr"/>
            <a:r>
              <a:rPr lang="zh-CN" altLang="en-US" sz="3200" u="sng" dirty="0">
                <a:latin typeface="黑体" panose="02010609060101010101" pitchFamily="49" charset="-122"/>
                <a:ea typeface="黑体" panose="02010609060101010101" pitchFamily="49" charset="-122"/>
              </a:rPr>
              <a:t>多层感知机</a:t>
            </a:r>
            <a:r>
              <a:rPr lang="en-US" altLang="zh-CN" sz="3200" u="sng" dirty="0">
                <a:latin typeface="黑体" panose="02010609060101010101" pitchFamily="49" charset="-122"/>
                <a:ea typeface="黑体" panose="02010609060101010101" pitchFamily="49" charset="-122"/>
              </a:rPr>
              <a:t>-</a:t>
            </a:r>
            <a:r>
              <a:rPr lang="zh-CN" altLang="en-US" sz="3200" u="sng" dirty="0">
                <a:latin typeface="黑体" panose="02010609060101010101" pitchFamily="49" charset="-122"/>
                <a:ea typeface="黑体" panose="02010609060101010101" pitchFamily="49" charset="-122"/>
              </a:rPr>
              <a:t>网页教程</a:t>
            </a:r>
            <a:endParaRPr lang="en-US" altLang="zh-CN" sz="3200" u="sng" dirty="0">
              <a:latin typeface="黑体" panose="02010609060101010101" pitchFamily="49" charset="-122"/>
              <a:ea typeface="黑体" panose="02010609060101010101" pitchFamily="49" charset="-122"/>
            </a:endParaRPr>
          </a:p>
          <a:p>
            <a:pPr algn="ctr"/>
            <a:r>
              <a:rPr lang="en-US" altLang="zh-CN" sz="3200" dirty="0">
                <a:hlinkClick r:id="rId3"/>
              </a:rPr>
              <a:t>https://www.cnblogs.com/jaww/p/12302543.html</a:t>
            </a:r>
            <a:endParaRPr lang="zh-CN" altLang="en-US" sz="3200" u="sng"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179246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47892" y="255004"/>
            <a:ext cx="3006969" cy="300852"/>
          </a:xfrm>
          <a:prstGeom prst="rect">
            <a:avLst/>
          </a:prstGeom>
          <a:noFill/>
        </p:spPr>
        <p:txBody>
          <a:bodyPr wrap="square" rtlCol="0">
            <a:spAutoFit/>
          </a:bodyPr>
          <a:lstStyle/>
          <a:p>
            <a:r>
              <a:rPr lang="zh-CN" altLang="en-US" sz="1355" dirty="0">
                <a:solidFill>
                  <a:prstClr val="white"/>
                </a:solidFill>
              </a:rPr>
              <a:t>  </a:t>
            </a:r>
          </a:p>
        </p:txBody>
      </p:sp>
      <p:pic>
        <p:nvPicPr>
          <p:cNvPr id="24" name="图片 23">
            <a:extLst>
              <a:ext uri="{FF2B5EF4-FFF2-40B4-BE49-F238E27FC236}">
                <a16:creationId xmlns:a16="http://schemas.microsoft.com/office/drawing/2014/main" id="{940C3C4F-4A68-4438-A11F-6B8FB1BC33E8}"/>
              </a:ext>
            </a:extLst>
          </p:cNvPr>
          <p:cNvPicPr>
            <a:picLocks noChangeAspect="1"/>
          </p:cNvPicPr>
          <p:nvPr/>
        </p:nvPicPr>
        <p:blipFill>
          <a:blip r:embed="rId2"/>
          <a:stretch>
            <a:fillRect/>
          </a:stretch>
        </p:blipFill>
        <p:spPr>
          <a:xfrm>
            <a:off x="0" y="780820"/>
            <a:ext cx="6111770" cy="5296359"/>
          </a:xfrm>
          <a:prstGeom prst="rect">
            <a:avLst/>
          </a:prstGeom>
        </p:spPr>
      </p:pic>
      <p:pic>
        <p:nvPicPr>
          <p:cNvPr id="25" name="图片 24">
            <a:extLst>
              <a:ext uri="{FF2B5EF4-FFF2-40B4-BE49-F238E27FC236}">
                <a16:creationId xmlns:a16="http://schemas.microsoft.com/office/drawing/2014/main" id="{CCAC00AE-1949-4CDD-800F-26E2E71D3B53}"/>
              </a:ext>
            </a:extLst>
          </p:cNvPr>
          <p:cNvPicPr>
            <a:picLocks noChangeAspect="1"/>
          </p:cNvPicPr>
          <p:nvPr/>
        </p:nvPicPr>
        <p:blipFill>
          <a:blip r:embed="rId3"/>
          <a:stretch>
            <a:fillRect/>
          </a:stretch>
        </p:blipFill>
        <p:spPr>
          <a:xfrm>
            <a:off x="6080230" y="780820"/>
            <a:ext cx="6111770" cy="5296359"/>
          </a:xfrm>
          <a:prstGeom prst="rect">
            <a:avLst/>
          </a:prstGeom>
        </p:spPr>
      </p:pic>
      <p:cxnSp>
        <p:nvCxnSpPr>
          <p:cNvPr id="27" name="直接连接符 26">
            <a:extLst>
              <a:ext uri="{FF2B5EF4-FFF2-40B4-BE49-F238E27FC236}">
                <a16:creationId xmlns:a16="http://schemas.microsoft.com/office/drawing/2014/main" id="{9C36E050-351D-4642-8AFD-FC74E0696A54}"/>
              </a:ext>
            </a:extLst>
          </p:cNvPr>
          <p:cNvCxnSpPr>
            <a:cxnSpLocks/>
          </p:cNvCxnSpPr>
          <p:nvPr/>
        </p:nvCxnSpPr>
        <p:spPr>
          <a:xfrm flipH="1">
            <a:off x="301658" y="2083324"/>
            <a:ext cx="5458119" cy="2479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68D2A40-51F9-4FE7-A953-05828E5A9BEC}"/>
              </a:ext>
            </a:extLst>
          </p:cNvPr>
          <p:cNvCxnSpPr>
            <a:cxnSpLocks/>
          </p:cNvCxnSpPr>
          <p:nvPr/>
        </p:nvCxnSpPr>
        <p:spPr>
          <a:xfrm flipH="1">
            <a:off x="6334086" y="2234153"/>
            <a:ext cx="5505921" cy="2611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A780D46A-C40D-4928-9CF3-96C909A47A46}"/>
              </a:ext>
            </a:extLst>
          </p:cNvPr>
          <p:cNvCxnSpPr>
            <a:cxnSpLocks/>
          </p:cNvCxnSpPr>
          <p:nvPr/>
        </p:nvCxnSpPr>
        <p:spPr>
          <a:xfrm flipH="1">
            <a:off x="6334085" y="2234153"/>
            <a:ext cx="5505921" cy="261122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E15E515E-6F41-4DA5-B076-BA15FCB776BE}"/>
              </a:ext>
            </a:extLst>
          </p:cNvPr>
          <p:cNvGrpSpPr/>
          <p:nvPr/>
        </p:nvGrpSpPr>
        <p:grpSpPr>
          <a:xfrm>
            <a:off x="28959" y="3896778"/>
            <a:ext cx="987171" cy="576241"/>
            <a:chOff x="28959" y="3896778"/>
            <a:chExt cx="987171" cy="576241"/>
          </a:xfrm>
        </p:grpSpPr>
        <p:sp>
          <p:nvSpPr>
            <p:cNvPr id="41" name="椭圆 40">
              <a:extLst>
                <a:ext uri="{FF2B5EF4-FFF2-40B4-BE49-F238E27FC236}">
                  <a16:creationId xmlns:a16="http://schemas.microsoft.com/office/drawing/2014/main" id="{C36D0B57-9FC6-4ABE-BEEB-DE778B72D0B5}"/>
                </a:ext>
              </a:extLst>
            </p:cNvPr>
            <p:cNvSpPr/>
            <p:nvPr/>
          </p:nvSpPr>
          <p:spPr>
            <a:xfrm>
              <a:off x="547991" y="4001679"/>
              <a:ext cx="468139" cy="47134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BA2BA83-3026-4433-924A-D0A750FE40EF}"/>
                </a:ext>
              </a:extLst>
            </p:cNvPr>
            <p:cNvSpPr txBox="1"/>
            <p:nvPr/>
          </p:nvSpPr>
          <p:spPr>
            <a:xfrm>
              <a:off x="28959" y="3896778"/>
              <a:ext cx="593432" cy="369332"/>
            </a:xfrm>
            <a:prstGeom prst="rect">
              <a:avLst/>
            </a:prstGeom>
            <a:noFill/>
          </p:spPr>
          <p:txBody>
            <a:bodyPr wrap="none" rtlCol="0">
              <a:spAutoFit/>
            </a:bodyPr>
            <a:lstStyle/>
            <a:p>
              <a:r>
                <a:rPr lang="en-US" altLang="zh-CN" dirty="0">
                  <a:solidFill>
                    <a:srgbClr val="FF0000"/>
                  </a:solidFill>
                </a:rPr>
                <a:t>1.75</a:t>
              </a:r>
              <a:endParaRPr lang="zh-CN" altLang="en-US" dirty="0">
                <a:solidFill>
                  <a:srgbClr val="FF0000"/>
                </a:solidFill>
              </a:endParaRPr>
            </a:p>
          </p:txBody>
        </p:sp>
      </p:grpSp>
      <p:grpSp>
        <p:nvGrpSpPr>
          <p:cNvPr id="46" name="组合 45">
            <a:extLst>
              <a:ext uri="{FF2B5EF4-FFF2-40B4-BE49-F238E27FC236}">
                <a16:creationId xmlns:a16="http://schemas.microsoft.com/office/drawing/2014/main" id="{A0F6555F-B7DC-40BE-A796-C897DF8C689B}"/>
              </a:ext>
            </a:extLst>
          </p:cNvPr>
          <p:cNvGrpSpPr/>
          <p:nvPr/>
        </p:nvGrpSpPr>
        <p:grpSpPr>
          <a:xfrm>
            <a:off x="6164979" y="4266110"/>
            <a:ext cx="872855" cy="579267"/>
            <a:chOff x="6164979" y="4266110"/>
            <a:chExt cx="872855" cy="579267"/>
          </a:xfrm>
        </p:grpSpPr>
        <p:sp>
          <p:nvSpPr>
            <p:cNvPr id="42" name="椭圆 41">
              <a:extLst>
                <a:ext uri="{FF2B5EF4-FFF2-40B4-BE49-F238E27FC236}">
                  <a16:creationId xmlns:a16="http://schemas.microsoft.com/office/drawing/2014/main" id="{13AFC514-CD92-4526-8194-6617BF67EDF2}"/>
                </a:ext>
              </a:extLst>
            </p:cNvPr>
            <p:cNvSpPr/>
            <p:nvPr/>
          </p:nvSpPr>
          <p:spPr>
            <a:xfrm>
              <a:off x="6569695" y="4374037"/>
              <a:ext cx="468139" cy="47134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2B303FC8-02F1-40E0-92C2-AF56A4A4C0B4}"/>
                </a:ext>
              </a:extLst>
            </p:cNvPr>
            <p:cNvSpPr txBox="1"/>
            <p:nvPr/>
          </p:nvSpPr>
          <p:spPr>
            <a:xfrm>
              <a:off x="6164979" y="4266110"/>
              <a:ext cx="476412" cy="369332"/>
            </a:xfrm>
            <a:prstGeom prst="rect">
              <a:avLst/>
            </a:prstGeom>
            <a:noFill/>
          </p:spPr>
          <p:txBody>
            <a:bodyPr wrap="none" rtlCol="0">
              <a:spAutoFit/>
            </a:bodyPr>
            <a:lstStyle/>
            <a:p>
              <a:r>
                <a:rPr lang="en-US" altLang="zh-CN" dirty="0">
                  <a:solidFill>
                    <a:srgbClr val="FF0000"/>
                  </a:solidFill>
                </a:rPr>
                <a:t>2.1</a:t>
              </a:r>
              <a:endParaRPr lang="zh-CN" altLang="en-US" dirty="0">
                <a:solidFill>
                  <a:srgbClr val="FF0000"/>
                </a:solidFill>
              </a:endParaRPr>
            </a:p>
          </p:txBody>
        </p:sp>
      </p:grpSp>
      <p:sp>
        <p:nvSpPr>
          <p:cNvPr id="47" name="文本框 46">
            <a:extLst>
              <a:ext uri="{FF2B5EF4-FFF2-40B4-BE49-F238E27FC236}">
                <a16:creationId xmlns:a16="http://schemas.microsoft.com/office/drawing/2014/main" id="{59782619-948D-4008-BDBC-4CE7127753A2}"/>
              </a:ext>
            </a:extLst>
          </p:cNvPr>
          <p:cNvSpPr txBox="1"/>
          <p:nvPr/>
        </p:nvSpPr>
        <p:spPr>
          <a:xfrm>
            <a:off x="2196445" y="1247406"/>
            <a:ext cx="2143215" cy="369332"/>
          </a:xfrm>
          <a:prstGeom prst="rect">
            <a:avLst/>
          </a:prstGeom>
          <a:noFill/>
        </p:spPr>
        <p:txBody>
          <a:bodyPr wrap="none" rtlCol="0">
            <a:spAutoFit/>
          </a:bodyPr>
          <a:lstStyle/>
          <a:p>
            <a:r>
              <a:rPr lang="zh-CN" altLang="en-US" dirty="0"/>
              <a:t>原始数据集</a:t>
            </a:r>
            <a:r>
              <a:rPr lang="en-US" altLang="zh-CN" dirty="0"/>
              <a:t>100</a:t>
            </a:r>
            <a:r>
              <a:rPr lang="zh-CN" altLang="en-US" dirty="0"/>
              <a:t>个点</a:t>
            </a:r>
          </a:p>
        </p:txBody>
      </p:sp>
      <p:sp>
        <p:nvSpPr>
          <p:cNvPr id="48" name="文本框 47">
            <a:extLst>
              <a:ext uri="{FF2B5EF4-FFF2-40B4-BE49-F238E27FC236}">
                <a16:creationId xmlns:a16="http://schemas.microsoft.com/office/drawing/2014/main" id="{C0004822-7D30-44FE-93EF-3697CEACFD44}"/>
              </a:ext>
            </a:extLst>
          </p:cNvPr>
          <p:cNvSpPr txBox="1"/>
          <p:nvPr/>
        </p:nvSpPr>
        <p:spPr>
          <a:xfrm>
            <a:off x="8184036" y="1247406"/>
            <a:ext cx="2034531" cy="369332"/>
          </a:xfrm>
          <a:prstGeom prst="rect">
            <a:avLst/>
          </a:prstGeom>
          <a:noFill/>
        </p:spPr>
        <p:txBody>
          <a:bodyPr wrap="none" rtlCol="0">
            <a:spAutoFit/>
          </a:bodyPr>
          <a:lstStyle/>
          <a:p>
            <a:r>
              <a:rPr lang="zh-CN" altLang="en-US" dirty="0"/>
              <a:t>训练数据集</a:t>
            </a:r>
            <a:r>
              <a:rPr lang="en-US" altLang="zh-CN" dirty="0"/>
              <a:t>60</a:t>
            </a:r>
            <a:r>
              <a:rPr lang="zh-CN" altLang="en-US" dirty="0"/>
              <a:t>个点</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5E-6 -2.22222E-6 L -0.55351 -0.01597 " pathEditMode="relative" rAng="0" ptsTypes="AA">
                                      <p:cBhvr>
                                        <p:cTn id="31" dur="2000" fill="hold"/>
                                        <p:tgtEl>
                                          <p:spTgt spid="34"/>
                                        </p:tgtEl>
                                        <p:attrNameLst>
                                          <p:attrName>ppt_x</p:attrName>
                                          <p:attrName>ppt_y</p:attrName>
                                        </p:attrNameLst>
                                      </p:cBhvr>
                                      <p:rCtr x="-27682"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47892" y="255004"/>
            <a:ext cx="3006969" cy="300852"/>
          </a:xfrm>
          <a:prstGeom prst="rect">
            <a:avLst/>
          </a:prstGeom>
          <a:noFill/>
        </p:spPr>
        <p:txBody>
          <a:bodyPr wrap="square" rtlCol="0">
            <a:spAutoFit/>
          </a:bodyPr>
          <a:lstStyle/>
          <a:p>
            <a:r>
              <a:rPr lang="zh-CN" altLang="en-US" sz="1355" dirty="0">
                <a:solidFill>
                  <a:prstClr val="white"/>
                </a:solidFill>
              </a:rPr>
              <a:t>  </a:t>
            </a:r>
          </a:p>
        </p:txBody>
      </p:sp>
      <p:pic>
        <p:nvPicPr>
          <p:cNvPr id="6" name="图片 5">
            <a:extLst>
              <a:ext uri="{FF2B5EF4-FFF2-40B4-BE49-F238E27FC236}">
                <a16:creationId xmlns:a16="http://schemas.microsoft.com/office/drawing/2014/main" id="{A839F1F6-78F9-45F1-9657-1E912C47AC7B}"/>
              </a:ext>
            </a:extLst>
          </p:cNvPr>
          <p:cNvPicPr>
            <a:picLocks noChangeAspect="1"/>
          </p:cNvPicPr>
          <p:nvPr/>
        </p:nvPicPr>
        <p:blipFill>
          <a:blip r:embed="rId2"/>
          <a:stretch>
            <a:fillRect/>
          </a:stretch>
        </p:blipFill>
        <p:spPr>
          <a:xfrm>
            <a:off x="3040115" y="1209108"/>
            <a:ext cx="6111770" cy="5296359"/>
          </a:xfrm>
          <a:prstGeom prst="rect">
            <a:avLst/>
          </a:prstGeom>
        </p:spPr>
      </p:pic>
      <p:sp>
        <p:nvSpPr>
          <p:cNvPr id="7" name="椭圆 6">
            <a:extLst>
              <a:ext uri="{FF2B5EF4-FFF2-40B4-BE49-F238E27FC236}">
                <a16:creationId xmlns:a16="http://schemas.microsoft.com/office/drawing/2014/main" id="{B931C2E5-AC51-4469-B79A-16D559EA6682}"/>
              </a:ext>
            </a:extLst>
          </p:cNvPr>
          <p:cNvSpPr/>
          <p:nvPr/>
        </p:nvSpPr>
        <p:spPr>
          <a:xfrm rot="3536840">
            <a:off x="5371362" y="965254"/>
            <a:ext cx="1211748" cy="578406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885E8A7-FA6C-400F-91E2-F5457442EE5D}"/>
              </a:ext>
            </a:extLst>
          </p:cNvPr>
          <p:cNvSpPr/>
          <p:nvPr/>
        </p:nvSpPr>
        <p:spPr>
          <a:xfrm>
            <a:off x="501385" y="143474"/>
            <a:ext cx="10084916" cy="954107"/>
          </a:xfrm>
          <a:prstGeom prst="rect">
            <a:avLst/>
          </a:prstGeom>
        </p:spPr>
        <p:txBody>
          <a:bodyPr wrap="square">
            <a:spAutoFit/>
          </a:bodyPr>
          <a:lstStyle/>
          <a:p>
            <a:r>
              <a:rPr lang="zh-CN" altLang="en-US" sz="2800" b="1" dirty="0">
                <a:latin typeface="黑体" panose="02010609060101010101" pitchFamily="49" charset="-122"/>
                <a:ea typeface="黑体" panose="02010609060101010101" pitchFamily="49" charset="-122"/>
              </a:rPr>
              <a:t>训练集选取不当，</a:t>
            </a:r>
            <a:r>
              <a:rPr lang="zh-CN" altLang="en-US" sz="2800" dirty="0">
                <a:latin typeface="黑体" panose="02010609060101010101" pitchFamily="49" charset="-122"/>
                <a:ea typeface="黑体" panose="02010609060101010101" pitchFamily="49" charset="-122"/>
              </a:rPr>
              <a:t>会缺失原始数据集中重要的特征或趋势，</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这会增加偏差导致的误差，训练出的模型欠拟合。</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48702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47892" y="255004"/>
            <a:ext cx="3006969" cy="300852"/>
          </a:xfrm>
          <a:prstGeom prst="rect">
            <a:avLst/>
          </a:prstGeom>
          <a:noFill/>
        </p:spPr>
        <p:txBody>
          <a:bodyPr wrap="square" rtlCol="0">
            <a:spAutoFit/>
          </a:bodyPr>
          <a:lstStyle/>
          <a:p>
            <a:r>
              <a:rPr lang="zh-CN" altLang="en-US" sz="1355" dirty="0">
                <a:solidFill>
                  <a:prstClr val="white"/>
                </a:solidFill>
              </a:rPr>
              <a:t>  </a:t>
            </a:r>
          </a:p>
        </p:txBody>
      </p:sp>
      <p:pic>
        <p:nvPicPr>
          <p:cNvPr id="6" name="图片 5">
            <a:extLst>
              <a:ext uri="{FF2B5EF4-FFF2-40B4-BE49-F238E27FC236}">
                <a16:creationId xmlns:a16="http://schemas.microsoft.com/office/drawing/2014/main" id="{E7BB3DA7-151B-436C-B92D-C2E70C27E700}"/>
              </a:ext>
            </a:extLst>
          </p:cNvPr>
          <p:cNvPicPr>
            <a:picLocks noChangeAspect="1"/>
          </p:cNvPicPr>
          <p:nvPr/>
        </p:nvPicPr>
        <p:blipFill>
          <a:blip r:embed="rId2"/>
          <a:stretch>
            <a:fillRect/>
          </a:stretch>
        </p:blipFill>
        <p:spPr>
          <a:xfrm>
            <a:off x="3106577" y="1092776"/>
            <a:ext cx="5587321" cy="4403051"/>
          </a:xfrm>
          <a:prstGeom prst="rect">
            <a:avLst/>
          </a:prstGeom>
          <a:ln w="19050">
            <a:solidFill>
              <a:schemeClr val="tx1"/>
            </a:solidFill>
          </a:ln>
        </p:spPr>
      </p:pic>
      <p:sp>
        <p:nvSpPr>
          <p:cNvPr id="7" name="矩形: 圆角 6">
            <a:extLst>
              <a:ext uri="{FF2B5EF4-FFF2-40B4-BE49-F238E27FC236}">
                <a16:creationId xmlns:a16="http://schemas.microsoft.com/office/drawing/2014/main" id="{4F142212-4500-41FD-B310-E505B392AF03}"/>
              </a:ext>
            </a:extLst>
          </p:cNvPr>
          <p:cNvSpPr/>
          <p:nvPr/>
        </p:nvSpPr>
        <p:spPr>
          <a:xfrm>
            <a:off x="2903456" y="1941922"/>
            <a:ext cx="6146276" cy="42420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472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7.9|2.7|2.9|7.2|7.2|6.2"/>
</p:tagLst>
</file>

<file path=ppt/theme/theme1.xml><?xml version="1.0" encoding="utf-8"?>
<a:theme xmlns:a="http://schemas.openxmlformats.org/drawingml/2006/main" name="聚合">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4784</TotalTime>
  <Words>1050</Words>
  <Application>Microsoft Office PowerPoint</Application>
  <PresentationFormat>宽屏</PresentationFormat>
  <Paragraphs>137</Paragraphs>
  <Slides>31</Slides>
  <Notes>10</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31</vt:i4>
      </vt:variant>
    </vt:vector>
  </HeadingPairs>
  <TitlesOfParts>
    <vt:vector size="43" baseType="lpstr">
      <vt:lpstr>Helvetica Neue</vt:lpstr>
      <vt:lpstr>等线</vt:lpstr>
      <vt:lpstr>仿宋</vt:lpstr>
      <vt:lpstr>黑体</vt:lpstr>
      <vt:lpstr>Arial</vt:lpstr>
      <vt:lpstr>Calibri</vt:lpstr>
      <vt:lpstr>Calibri Light</vt:lpstr>
      <vt:lpstr>Cambria Math</vt:lpstr>
      <vt:lpstr>Gadugi</vt:lpstr>
      <vt:lpstr>Times New Roman</vt:lpstr>
      <vt:lpstr>聚合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kailin</dc:creator>
  <cp:lastModifiedBy>zhang kailin</cp:lastModifiedBy>
  <cp:revision>104</cp:revision>
  <dcterms:created xsi:type="dcterms:W3CDTF">2020-11-20T15:09:24Z</dcterms:created>
  <dcterms:modified xsi:type="dcterms:W3CDTF">2020-12-27T15:39:30Z</dcterms:modified>
</cp:coreProperties>
</file>